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av" ContentType="audio/x-wav"/>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1" r:id="rId4"/>
    <p:sldId id="264" r:id="rId5"/>
    <p:sldId id="263" r:id="rId6"/>
    <p:sldId id="265" r:id="rId7"/>
    <p:sldId id="262" r:id="rId8"/>
    <p:sldId id="266" r:id="rId9"/>
    <p:sldId id="267" r:id="rId10"/>
    <p:sldId id="272" r:id="rId11"/>
    <p:sldId id="268" r:id="rId12"/>
    <p:sldId id="270" r:id="rId13"/>
    <p:sldId id="269" r:id="rId14"/>
    <p:sldId id="273" r:id="rId15"/>
    <p:sldId id="271" r:id="rId16"/>
    <p:sldId id="274" r:id="rId17"/>
    <p:sldId id="275" r:id="rId18"/>
    <p:sldId id="276" r:id="rId19"/>
    <p:sldId id="277" r:id="rId20"/>
    <p:sldId id="280" r:id="rId21"/>
    <p:sldId id="284" r:id="rId22"/>
    <p:sldId id="281" r:id="rId23"/>
    <p:sldId id="283" r:id="rId24"/>
    <p:sldId id="282" r:id="rId25"/>
    <p:sldId id="278" r:id="rId26"/>
    <p:sldId id="285" r:id="rId27"/>
    <p:sldId id="286" r:id="rId28"/>
    <p:sldId id="287" r:id="rId29"/>
    <p:sldId id="279" r:id="rId30"/>
    <p:sldId id="288" r:id="rId31"/>
    <p:sldId id="289" r:id="rId32"/>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gor Poliakov" initials="EP" lastIdx="1" clrIdx="0">
    <p:extLst>
      <p:ext uri="{19B8F6BF-5375-455C-9EA6-DF929625EA0E}">
        <p15:presenceInfo xmlns:p15="http://schemas.microsoft.com/office/powerpoint/2012/main" userId="6a7322743ce525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8" autoAdjust="0"/>
    <p:restoredTop sz="94660"/>
  </p:normalViewPr>
  <p:slideViewPr>
    <p:cSldViewPr snapToGrid="0">
      <p:cViewPr varScale="1">
        <p:scale>
          <a:sx n="93" d="100"/>
          <a:sy n="93" d="100"/>
        </p:scale>
        <p:origin x="108" y="3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AE98D-0EBD-E84D-5948-4A3349BF0A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7FC95C11-0E44-2754-598E-10ECAF7F10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318E8668-9223-FE60-8509-D81426B89D79}"/>
              </a:ext>
            </a:extLst>
          </p:cNvPr>
          <p:cNvSpPr>
            <a:spLocks noGrp="1"/>
          </p:cNvSpPr>
          <p:nvPr>
            <p:ph type="dt" sz="half" idx="10"/>
          </p:nvPr>
        </p:nvSpPr>
        <p:spPr/>
        <p:txBody>
          <a:bodyPr/>
          <a:lstStyle/>
          <a:p>
            <a:fld id="{8C33FEFF-95C8-46E8-99E1-3ECA3CADA5D0}" type="datetimeFigureOut">
              <a:rPr lang="de-DE" smtClean="0"/>
              <a:t>29.08.2024</a:t>
            </a:fld>
            <a:endParaRPr lang="de-DE" dirty="0"/>
          </a:p>
        </p:txBody>
      </p:sp>
      <p:sp>
        <p:nvSpPr>
          <p:cNvPr id="5" name="Footer Placeholder 4">
            <a:extLst>
              <a:ext uri="{FF2B5EF4-FFF2-40B4-BE49-F238E27FC236}">
                <a16:creationId xmlns:a16="http://schemas.microsoft.com/office/drawing/2014/main" id="{F7DCDA31-FA24-B6F3-424C-AD1E11FB58F6}"/>
              </a:ext>
            </a:extLst>
          </p:cNvPr>
          <p:cNvSpPr>
            <a:spLocks noGrp="1"/>
          </p:cNvSpPr>
          <p:nvPr>
            <p:ph type="ftr" sz="quarter" idx="11"/>
          </p:nvPr>
        </p:nvSpPr>
        <p:spPr/>
        <p:txBody>
          <a:bodyPr/>
          <a:lstStyle/>
          <a:p>
            <a:endParaRPr lang="de-DE" dirty="0"/>
          </a:p>
        </p:txBody>
      </p:sp>
      <p:sp>
        <p:nvSpPr>
          <p:cNvPr id="6" name="Slide Number Placeholder 5">
            <a:extLst>
              <a:ext uri="{FF2B5EF4-FFF2-40B4-BE49-F238E27FC236}">
                <a16:creationId xmlns:a16="http://schemas.microsoft.com/office/drawing/2014/main" id="{E87CE3B7-7AB1-7AE7-FCB3-2C53AA51EC74}"/>
              </a:ext>
            </a:extLst>
          </p:cNvPr>
          <p:cNvSpPr>
            <a:spLocks noGrp="1"/>
          </p:cNvSpPr>
          <p:nvPr>
            <p:ph type="sldNum" sz="quarter" idx="12"/>
          </p:nvPr>
        </p:nvSpPr>
        <p:spPr/>
        <p:txBody>
          <a:bodyPr/>
          <a:lstStyle/>
          <a:p>
            <a:fld id="{39105286-A960-49C6-95DB-029201ED423F}" type="slidenum">
              <a:rPr lang="de-DE" smtClean="0"/>
              <a:t>‹#›</a:t>
            </a:fld>
            <a:endParaRPr lang="de-DE" dirty="0"/>
          </a:p>
        </p:txBody>
      </p:sp>
    </p:spTree>
    <p:extLst>
      <p:ext uri="{BB962C8B-B14F-4D97-AF65-F5344CB8AC3E}">
        <p14:creationId xmlns:p14="http://schemas.microsoft.com/office/powerpoint/2010/main" val="1064536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197D8-74BB-BD15-A6CD-1FDD7B50DEF7}"/>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0770EAA5-5081-C215-C04F-10048F843D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5D62CD9A-16F9-B8CB-2F78-3818ECAD3E8B}"/>
              </a:ext>
            </a:extLst>
          </p:cNvPr>
          <p:cNvSpPr>
            <a:spLocks noGrp="1"/>
          </p:cNvSpPr>
          <p:nvPr>
            <p:ph type="dt" sz="half" idx="10"/>
          </p:nvPr>
        </p:nvSpPr>
        <p:spPr/>
        <p:txBody>
          <a:bodyPr/>
          <a:lstStyle/>
          <a:p>
            <a:fld id="{8C33FEFF-95C8-46E8-99E1-3ECA3CADA5D0}" type="datetimeFigureOut">
              <a:rPr lang="de-DE" smtClean="0"/>
              <a:t>29.08.2024</a:t>
            </a:fld>
            <a:endParaRPr lang="de-DE" dirty="0"/>
          </a:p>
        </p:txBody>
      </p:sp>
      <p:sp>
        <p:nvSpPr>
          <p:cNvPr id="5" name="Footer Placeholder 4">
            <a:extLst>
              <a:ext uri="{FF2B5EF4-FFF2-40B4-BE49-F238E27FC236}">
                <a16:creationId xmlns:a16="http://schemas.microsoft.com/office/drawing/2014/main" id="{7D4AF184-2AD3-9A59-5BED-DDD2E75FECDC}"/>
              </a:ext>
            </a:extLst>
          </p:cNvPr>
          <p:cNvSpPr>
            <a:spLocks noGrp="1"/>
          </p:cNvSpPr>
          <p:nvPr>
            <p:ph type="ftr" sz="quarter" idx="11"/>
          </p:nvPr>
        </p:nvSpPr>
        <p:spPr/>
        <p:txBody>
          <a:bodyPr/>
          <a:lstStyle/>
          <a:p>
            <a:endParaRPr lang="de-DE" dirty="0"/>
          </a:p>
        </p:txBody>
      </p:sp>
      <p:sp>
        <p:nvSpPr>
          <p:cNvPr id="6" name="Slide Number Placeholder 5">
            <a:extLst>
              <a:ext uri="{FF2B5EF4-FFF2-40B4-BE49-F238E27FC236}">
                <a16:creationId xmlns:a16="http://schemas.microsoft.com/office/drawing/2014/main" id="{69989778-9D65-76EC-9331-2AD72BA532B2}"/>
              </a:ext>
            </a:extLst>
          </p:cNvPr>
          <p:cNvSpPr>
            <a:spLocks noGrp="1"/>
          </p:cNvSpPr>
          <p:nvPr>
            <p:ph type="sldNum" sz="quarter" idx="12"/>
          </p:nvPr>
        </p:nvSpPr>
        <p:spPr/>
        <p:txBody>
          <a:bodyPr/>
          <a:lstStyle/>
          <a:p>
            <a:fld id="{39105286-A960-49C6-95DB-029201ED423F}" type="slidenum">
              <a:rPr lang="de-DE" smtClean="0"/>
              <a:t>‹#›</a:t>
            </a:fld>
            <a:endParaRPr lang="de-DE" dirty="0"/>
          </a:p>
        </p:txBody>
      </p:sp>
    </p:spTree>
    <p:extLst>
      <p:ext uri="{BB962C8B-B14F-4D97-AF65-F5344CB8AC3E}">
        <p14:creationId xmlns:p14="http://schemas.microsoft.com/office/powerpoint/2010/main" val="307833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4318E5-3A53-E682-A35A-978C95CB409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BEBF07D3-F21A-09F2-DB40-EAF7E381E2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7B364FFD-E5EC-D8C2-71B4-63132D350A63}"/>
              </a:ext>
            </a:extLst>
          </p:cNvPr>
          <p:cNvSpPr>
            <a:spLocks noGrp="1"/>
          </p:cNvSpPr>
          <p:nvPr>
            <p:ph type="dt" sz="half" idx="10"/>
          </p:nvPr>
        </p:nvSpPr>
        <p:spPr/>
        <p:txBody>
          <a:bodyPr/>
          <a:lstStyle/>
          <a:p>
            <a:fld id="{8C33FEFF-95C8-46E8-99E1-3ECA3CADA5D0}" type="datetimeFigureOut">
              <a:rPr lang="de-DE" smtClean="0"/>
              <a:t>29.08.2024</a:t>
            </a:fld>
            <a:endParaRPr lang="de-DE" dirty="0"/>
          </a:p>
        </p:txBody>
      </p:sp>
      <p:sp>
        <p:nvSpPr>
          <p:cNvPr id="5" name="Footer Placeholder 4">
            <a:extLst>
              <a:ext uri="{FF2B5EF4-FFF2-40B4-BE49-F238E27FC236}">
                <a16:creationId xmlns:a16="http://schemas.microsoft.com/office/drawing/2014/main" id="{15E9C2CC-4E80-0152-3BB3-BB14350000BB}"/>
              </a:ext>
            </a:extLst>
          </p:cNvPr>
          <p:cNvSpPr>
            <a:spLocks noGrp="1"/>
          </p:cNvSpPr>
          <p:nvPr>
            <p:ph type="ftr" sz="quarter" idx="11"/>
          </p:nvPr>
        </p:nvSpPr>
        <p:spPr/>
        <p:txBody>
          <a:bodyPr/>
          <a:lstStyle/>
          <a:p>
            <a:endParaRPr lang="de-DE" dirty="0"/>
          </a:p>
        </p:txBody>
      </p:sp>
      <p:sp>
        <p:nvSpPr>
          <p:cNvPr id="6" name="Slide Number Placeholder 5">
            <a:extLst>
              <a:ext uri="{FF2B5EF4-FFF2-40B4-BE49-F238E27FC236}">
                <a16:creationId xmlns:a16="http://schemas.microsoft.com/office/drawing/2014/main" id="{75F952CC-42F0-66B7-863D-C5CA4F2B7764}"/>
              </a:ext>
            </a:extLst>
          </p:cNvPr>
          <p:cNvSpPr>
            <a:spLocks noGrp="1"/>
          </p:cNvSpPr>
          <p:nvPr>
            <p:ph type="sldNum" sz="quarter" idx="12"/>
          </p:nvPr>
        </p:nvSpPr>
        <p:spPr/>
        <p:txBody>
          <a:bodyPr/>
          <a:lstStyle/>
          <a:p>
            <a:fld id="{39105286-A960-49C6-95DB-029201ED423F}" type="slidenum">
              <a:rPr lang="de-DE" smtClean="0"/>
              <a:t>‹#›</a:t>
            </a:fld>
            <a:endParaRPr lang="de-DE" dirty="0"/>
          </a:p>
        </p:txBody>
      </p:sp>
    </p:spTree>
    <p:extLst>
      <p:ext uri="{BB962C8B-B14F-4D97-AF65-F5344CB8AC3E}">
        <p14:creationId xmlns:p14="http://schemas.microsoft.com/office/powerpoint/2010/main" val="2430350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8239F-CD9C-3F14-04F2-F955102CE391}"/>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7FE7AB6E-1382-CAA3-DD00-65F3CCE770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77944C67-E582-2A87-1E2B-FC131CFA1380}"/>
              </a:ext>
            </a:extLst>
          </p:cNvPr>
          <p:cNvSpPr>
            <a:spLocks noGrp="1"/>
          </p:cNvSpPr>
          <p:nvPr>
            <p:ph type="dt" sz="half" idx="10"/>
          </p:nvPr>
        </p:nvSpPr>
        <p:spPr/>
        <p:txBody>
          <a:bodyPr/>
          <a:lstStyle/>
          <a:p>
            <a:fld id="{8C33FEFF-95C8-46E8-99E1-3ECA3CADA5D0}" type="datetimeFigureOut">
              <a:rPr lang="de-DE" smtClean="0"/>
              <a:t>29.08.2024</a:t>
            </a:fld>
            <a:endParaRPr lang="de-DE" dirty="0"/>
          </a:p>
        </p:txBody>
      </p:sp>
      <p:sp>
        <p:nvSpPr>
          <p:cNvPr id="5" name="Footer Placeholder 4">
            <a:extLst>
              <a:ext uri="{FF2B5EF4-FFF2-40B4-BE49-F238E27FC236}">
                <a16:creationId xmlns:a16="http://schemas.microsoft.com/office/drawing/2014/main" id="{5ECB7F67-EC8A-D48C-C776-F83061225396}"/>
              </a:ext>
            </a:extLst>
          </p:cNvPr>
          <p:cNvSpPr>
            <a:spLocks noGrp="1"/>
          </p:cNvSpPr>
          <p:nvPr>
            <p:ph type="ftr" sz="quarter" idx="11"/>
          </p:nvPr>
        </p:nvSpPr>
        <p:spPr/>
        <p:txBody>
          <a:bodyPr/>
          <a:lstStyle/>
          <a:p>
            <a:endParaRPr lang="de-DE" dirty="0"/>
          </a:p>
        </p:txBody>
      </p:sp>
      <p:sp>
        <p:nvSpPr>
          <p:cNvPr id="6" name="Slide Number Placeholder 5">
            <a:extLst>
              <a:ext uri="{FF2B5EF4-FFF2-40B4-BE49-F238E27FC236}">
                <a16:creationId xmlns:a16="http://schemas.microsoft.com/office/drawing/2014/main" id="{9188C114-C532-5BEE-DA7F-AB5B585AD7C5}"/>
              </a:ext>
            </a:extLst>
          </p:cNvPr>
          <p:cNvSpPr>
            <a:spLocks noGrp="1"/>
          </p:cNvSpPr>
          <p:nvPr>
            <p:ph type="sldNum" sz="quarter" idx="12"/>
          </p:nvPr>
        </p:nvSpPr>
        <p:spPr/>
        <p:txBody>
          <a:bodyPr/>
          <a:lstStyle/>
          <a:p>
            <a:fld id="{39105286-A960-49C6-95DB-029201ED423F}" type="slidenum">
              <a:rPr lang="de-DE" smtClean="0"/>
              <a:t>‹#›</a:t>
            </a:fld>
            <a:endParaRPr lang="de-DE" dirty="0"/>
          </a:p>
        </p:txBody>
      </p:sp>
    </p:spTree>
    <p:extLst>
      <p:ext uri="{BB962C8B-B14F-4D97-AF65-F5344CB8AC3E}">
        <p14:creationId xmlns:p14="http://schemas.microsoft.com/office/powerpoint/2010/main" val="2078948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9CB1-AE9C-055C-D4A1-F099E00AA8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E20AB73E-0064-EF66-70FF-FDC387F5D8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32B729-950F-F66F-F080-EA2A0E72C5B3}"/>
              </a:ext>
            </a:extLst>
          </p:cNvPr>
          <p:cNvSpPr>
            <a:spLocks noGrp="1"/>
          </p:cNvSpPr>
          <p:nvPr>
            <p:ph type="dt" sz="half" idx="10"/>
          </p:nvPr>
        </p:nvSpPr>
        <p:spPr/>
        <p:txBody>
          <a:bodyPr/>
          <a:lstStyle/>
          <a:p>
            <a:fld id="{8C33FEFF-95C8-46E8-99E1-3ECA3CADA5D0}" type="datetimeFigureOut">
              <a:rPr lang="de-DE" smtClean="0"/>
              <a:t>29.08.2024</a:t>
            </a:fld>
            <a:endParaRPr lang="de-DE" dirty="0"/>
          </a:p>
        </p:txBody>
      </p:sp>
      <p:sp>
        <p:nvSpPr>
          <p:cNvPr id="5" name="Footer Placeholder 4">
            <a:extLst>
              <a:ext uri="{FF2B5EF4-FFF2-40B4-BE49-F238E27FC236}">
                <a16:creationId xmlns:a16="http://schemas.microsoft.com/office/drawing/2014/main" id="{432BAEDB-BFD6-4F39-FA68-45501F7CDD4A}"/>
              </a:ext>
            </a:extLst>
          </p:cNvPr>
          <p:cNvSpPr>
            <a:spLocks noGrp="1"/>
          </p:cNvSpPr>
          <p:nvPr>
            <p:ph type="ftr" sz="quarter" idx="11"/>
          </p:nvPr>
        </p:nvSpPr>
        <p:spPr/>
        <p:txBody>
          <a:bodyPr/>
          <a:lstStyle/>
          <a:p>
            <a:endParaRPr lang="de-DE" dirty="0"/>
          </a:p>
        </p:txBody>
      </p:sp>
      <p:sp>
        <p:nvSpPr>
          <p:cNvPr id="6" name="Slide Number Placeholder 5">
            <a:extLst>
              <a:ext uri="{FF2B5EF4-FFF2-40B4-BE49-F238E27FC236}">
                <a16:creationId xmlns:a16="http://schemas.microsoft.com/office/drawing/2014/main" id="{3FC54861-42A5-EA12-5141-4E44B3D3B439}"/>
              </a:ext>
            </a:extLst>
          </p:cNvPr>
          <p:cNvSpPr>
            <a:spLocks noGrp="1"/>
          </p:cNvSpPr>
          <p:nvPr>
            <p:ph type="sldNum" sz="quarter" idx="12"/>
          </p:nvPr>
        </p:nvSpPr>
        <p:spPr/>
        <p:txBody>
          <a:bodyPr/>
          <a:lstStyle/>
          <a:p>
            <a:fld id="{39105286-A960-49C6-95DB-029201ED423F}" type="slidenum">
              <a:rPr lang="de-DE" smtClean="0"/>
              <a:t>‹#›</a:t>
            </a:fld>
            <a:endParaRPr lang="de-DE" dirty="0"/>
          </a:p>
        </p:txBody>
      </p:sp>
    </p:spTree>
    <p:extLst>
      <p:ext uri="{BB962C8B-B14F-4D97-AF65-F5344CB8AC3E}">
        <p14:creationId xmlns:p14="http://schemas.microsoft.com/office/powerpoint/2010/main" val="2191381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95D99-9A6F-77CF-04D5-0828326BE890}"/>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9E3FB95F-D71D-8BD4-10E1-6E0B971C74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36B9D187-57F2-3921-B0FB-70AC9051C5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FD4C1A10-7D44-5D34-542D-1467D383AEA3}"/>
              </a:ext>
            </a:extLst>
          </p:cNvPr>
          <p:cNvSpPr>
            <a:spLocks noGrp="1"/>
          </p:cNvSpPr>
          <p:nvPr>
            <p:ph type="dt" sz="half" idx="10"/>
          </p:nvPr>
        </p:nvSpPr>
        <p:spPr/>
        <p:txBody>
          <a:bodyPr/>
          <a:lstStyle/>
          <a:p>
            <a:fld id="{8C33FEFF-95C8-46E8-99E1-3ECA3CADA5D0}" type="datetimeFigureOut">
              <a:rPr lang="de-DE" smtClean="0"/>
              <a:t>29.08.2024</a:t>
            </a:fld>
            <a:endParaRPr lang="de-DE" dirty="0"/>
          </a:p>
        </p:txBody>
      </p:sp>
      <p:sp>
        <p:nvSpPr>
          <p:cNvPr id="6" name="Footer Placeholder 5">
            <a:extLst>
              <a:ext uri="{FF2B5EF4-FFF2-40B4-BE49-F238E27FC236}">
                <a16:creationId xmlns:a16="http://schemas.microsoft.com/office/drawing/2014/main" id="{B414F931-4261-7029-3633-1D345D64D7F9}"/>
              </a:ext>
            </a:extLst>
          </p:cNvPr>
          <p:cNvSpPr>
            <a:spLocks noGrp="1"/>
          </p:cNvSpPr>
          <p:nvPr>
            <p:ph type="ftr" sz="quarter" idx="11"/>
          </p:nvPr>
        </p:nvSpPr>
        <p:spPr/>
        <p:txBody>
          <a:bodyPr/>
          <a:lstStyle/>
          <a:p>
            <a:endParaRPr lang="de-DE" dirty="0"/>
          </a:p>
        </p:txBody>
      </p:sp>
      <p:sp>
        <p:nvSpPr>
          <p:cNvPr id="7" name="Slide Number Placeholder 6">
            <a:extLst>
              <a:ext uri="{FF2B5EF4-FFF2-40B4-BE49-F238E27FC236}">
                <a16:creationId xmlns:a16="http://schemas.microsoft.com/office/drawing/2014/main" id="{6BEAD0CA-9A08-7081-C711-FCBDFD624BA8}"/>
              </a:ext>
            </a:extLst>
          </p:cNvPr>
          <p:cNvSpPr>
            <a:spLocks noGrp="1"/>
          </p:cNvSpPr>
          <p:nvPr>
            <p:ph type="sldNum" sz="quarter" idx="12"/>
          </p:nvPr>
        </p:nvSpPr>
        <p:spPr/>
        <p:txBody>
          <a:bodyPr/>
          <a:lstStyle/>
          <a:p>
            <a:fld id="{39105286-A960-49C6-95DB-029201ED423F}" type="slidenum">
              <a:rPr lang="de-DE" smtClean="0"/>
              <a:t>‹#›</a:t>
            </a:fld>
            <a:endParaRPr lang="de-DE" dirty="0"/>
          </a:p>
        </p:txBody>
      </p:sp>
    </p:spTree>
    <p:extLst>
      <p:ext uri="{BB962C8B-B14F-4D97-AF65-F5344CB8AC3E}">
        <p14:creationId xmlns:p14="http://schemas.microsoft.com/office/powerpoint/2010/main" val="121728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3C43-9774-E4C2-13E9-B72F3D5FAAC9}"/>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92FB4A5A-B613-50AB-23DC-93BC4D1DB5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832B3B-E4B4-D1B9-8DF5-0F06E32DA1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7B1DBCD9-9AFB-4620-EA45-C2367EFE66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3B6B0A-33C3-E47C-145D-382DD89A5C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9CA08C7B-101E-039F-A7F4-64533C03CE0E}"/>
              </a:ext>
            </a:extLst>
          </p:cNvPr>
          <p:cNvSpPr>
            <a:spLocks noGrp="1"/>
          </p:cNvSpPr>
          <p:nvPr>
            <p:ph type="dt" sz="half" idx="10"/>
          </p:nvPr>
        </p:nvSpPr>
        <p:spPr/>
        <p:txBody>
          <a:bodyPr/>
          <a:lstStyle/>
          <a:p>
            <a:fld id="{8C33FEFF-95C8-46E8-99E1-3ECA3CADA5D0}" type="datetimeFigureOut">
              <a:rPr lang="de-DE" smtClean="0"/>
              <a:t>29.08.2024</a:t>
            </a:fld>
            <a:endParaRPr lang="de-DE" dirty="0"/>
          </a:p>
        </p:txBody>
      </p:sp>
      <p:sp>
        <p:nvSpPr>
          <p:cNvPr id="8" name="Footer Placeholder 7">
            <a:extLst>
              <a:ext uri="{FF2B5EF4-FFF2-40B4-BE49-F238E27FC236}">
                <a16:creationId xmlns:a16="http://schemas.microsoft.com/office/drawing/2014/main" id="{D56CB2FB-2483-D46B-C34D-0A3DA4026240}"/>
              </a:ext>
            </a:extLst>
          </p:cNvPr>
          <p:cNvSpPr>
            <a:spLocks noGrp="1"/>
          </p:cNvSpPr>
          <p:nvPr>
            <p:ph type="ftr" sz="quarter" idx="11"/>
          </p:nvPr>
        </p:nvSpPr>
        <p:spPr/>
        <p:txBody>
          <a:bodyPr/>
          <a:lstStyle/>
          <a:p>
            <a:endParaRPr lang="de-DE" dirty="0"/>
          </a:p>
        </p:txBody>
      </p:sp>
      <p:sp>
        <p:nvSpPr>
          <p:cNvPr id="9" name="Slide Number Placeholder 8">
            <a:extLst>
              <a:ext uri="{FF2B5EF4-FFF2-40B4-BE49-F238E27FC236}">
                <a16:creationId xmlns:a16="http://schemas.microsoft.com/office/drawing/2014/main" id="{D78CC669-AB95-EC99-63BF-1AD73FFC90D6}"/>
              </a:ext>
            </a:extLst>
          </p:cNvPr>
          <p:cNvSpPr>
            <a:spLocks noGrp="1"/>
          </p:cNvSpPr>
          <p:nvPr>
            <p:ph type="sldNum" sz="quarter" idx="12"/>
          </p:nvPr>
        </p:nvSpPr>
        <p:spPr/>
        <p:txBody>
          <a:bodyPr/>
          <a:lstStyle/>
          <a:p>
            <a:fld id="{39105286-A960-49C6-95DB-029201ED423F}" type="slidenum">
              <a:rPr lang="de-DE" smtClean="0"/>
              <a:t>‹#›</a:t>
            </a:fld>
            <a:endParaRPr lang="de-DE" dirty="0"/>
          </a:p>
        </p:txBody>
      </p:sp>
    </p:spTree>
    <p:extLst>
      <p:ext uri="{BB962C8B-B14F-4D97-AF65-F5344CB8AC3E}">
        <p14:creationId xmlns:p14="http://schemas.microsoft.com/office/powerpoint/2010/main" val="3050604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017B-9FB1-3A7B-D543-61825C032630}"/>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4A841989-FC50-E642-9408-787EC2303CD4}"/>
              </a:ext>
            </a:extLst>
          </p:cNvPr>
          <p:cNvSpPr>
            <a:spLocks noGrp="1"/>
          </p:cNvSpPr>
          <p:nvPr>
            <p:ph type="dt" sz="half" idx="10"/>
          </p:nvPr>
        </p:nvSpPr>
        <p:spPr/>
        <p:txBody>
          <a:bodyPr/>
          <a:lstStyle/>
          <a:p>
            <a:fld id="{8C33FEFF-95C8-46E8-99E1-3ECA3CADA5D0}" type="datetimeFigureOut">
              <a:rPr lang="de-DE" smtClean="0"/>
              <a:t>29.08.2024</a:t>
            </a:fld>
            <a:endParaRPr lang="de-DE" dirty="0"/>
          </a:p>
        </p:txBody>
      </p:sp>
      <p:sp>
        <p:nvSpPr>
          <p:cNvPr id="4" name="Footer Placeholder 3">
            <a:extLst>
              <a:ext uri="{FF2B5EF4-FFF2-40B4-BE49-F238E27FC236}">
                <a16:creationId xmlns:a16="http://schemas.microsoft.com/office/drawing/2014/main" id="{62371913-B522-6F19-AB94-408815F0100F}"/>
              </a:ext>
            </a:extLst>
          </p:cNvPr>
          <p:cNvSpPr>
            <a:spLocks noGrp="1"/>
          </p:cNvSpPr>
          <p:nvPr>
            <p:ph type="ftr" sz="quarter" idx="11"/>
          </p:nvPr>
        </p:nvSpPr>
        <p:spPr/>
        <p:txBody>
          <a:bodyPr/>
          <a:lstStyle/>
          <a:p>
            <a:endParaRPr lang="de-DE" dirty="0"/>
          </a:p>
        </p:txBody>
      </p:sp>
      <p:sp>
        <p:nvSpPr>
          <p:cNvPr id="5" name="Slide Number Placeholder 4">
            <a:extLst>
              <a:ext uri="{FF2B5EF4-FFF2-40B4-BE49-F238E27FC236}">
                <a16:creationId xmlns:a16="http://schemas.microsoft.com/office/drawing/2014/main" id="{48C69C0B-95B2-E813-2625-FF597B82E244}"/>
              </a:ext>
            </a:extLst>
          </p:cNvPr>
          <p:cNvSpPr>
            <a:spLocks noGrp="1"/>
          </p:cNvSpPr>
          <p:nvPr>
            <p:ph type="sldNum" sz="quarter" idx="12"/>
          </p:nvPr>
        </p:nvSpPr>
        <p:spPr/>
        <p:txBody>
          <a:bodyPr/>
          <a:lstStyle/>
          <a:p>
            <a:fld id="{39105286-A960-49C6-95DB-029201ED423F}" type="slidenum">
              <a:rPr lang="de-DE" smtClean="0"/>
              <a:t>‹#›</a:t>
            </a:fld>
            <a:endParaRPr lang="de-DE" dirty="0"/>
          </a:p>
        </p:txBody>
      </p:sp>
    </p:spTree>
    <p:extLst>
      <p:ext uri="{BB962C8B-B14F-4D97-AF65-F5344CB8AC3E}">
        <p14:creationId xmlns:p14="http://schemas.microsoft.com/office/powerpoint/2010/main" val="2244030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4A31C6-6337-F762-8194-28C2C53F3135}"/>
              </a:ext>
            </a:extLst>
          </p:cNvPr>
          <p:cNvSpPr>
            <a:spLocks noGrp="1"/>
          </p:cNvSpPr>
          <p:nvPr>
            <p:ph type="dt" sz="half" idx="10"/>
          </p:nvPr>
        </p:nvSpPr>
        <p:spPr/>
        <p:txBody>
          <a:bodyPr/>
          <a:lstStyle/>
          <a:p>
            <a:fld id="{8C33FEFF-95C8-46E8-99E1-3ECA3CADA5D0}" type="datetimeFigureOut">
              <a:rPr lang="de-DE" smtClean="0"/>
              <a:t>29.08.2024</a:t>
            </a:fld>
            <a:endParaRPr lang="de-DE" dirty="0"/>
          </a:p>
        </p:txBody>
      </p:sp>
      <p:sp>
        <p:nvSpPr>
          <p:cNvPr id="3" name="Footer Placeholder 2">
            <a:extLst>
              <a:ext uri="{FF2B5EF4-FFF2-40B4-BE49-F238E27FC236}">
                <a16:creationId xmlns:a16="http://schemas.microsoft.com/office/drawing/2014/main" id="{DAF421FC-B8BA-8860-86AF-550FDB4076D2}"/>
              </a:ext>
            </a:extLst>
          </p:cNvPr>
          <p:cNvSpPr>
            <a:spLocks noGrp="1"/>
          </p:cNvSpPr>
          <p:nvPr>
            <p:ph type="ftr" sz="quarter" idx="11"/>
          </p:nvPr>
        </p:nvSpPr>
        <p:spPr/>
        <p:txBody>
          <a:bodyPr/>
          <a:lstStyle/>
          <a:p>
            <a:endParaRPr lang="de-DE" dirty="0"/>
          </a:p>
        </p:txBody>
      </p:sp>
      <p:sp>
        <p:nvSpPr>
          <p:cNvPr id="4" name="Slide Number Placeholder 3">
            <a:extLst>
              <a:ext uri="{FF2B5EF4-FFF2-40B4-BE49-F238E27FC236}">
                <a16:creationId xmlns:a16="http://schemas.microsoft.com/office/drawing/2014/main" id="{40276C7E-D96A-A187-B702-F35F8B334208}"/>
              </a:ext>
            </a:extLst>
          </p:cNvPr>
          <p:cNvSpPr>
            <a:spLocks noGrp="1"/>
          </p:cNvSpPr>
          <p:nvPr>
            <p:ph type="sldNum" sz="quarter" idx="12"/>
          </p:nvPr>
        </p:nvSpPr>
        <p:spPr/>
        <p:txBody>
          <a:bodyPr/>
          <a:lstStyle/>
          <a:p>
            <a:fld id="{39105286-A960-49C6-95DB-029201ED423F}" type="slidenum">
              <a:rPr lang="de-DE" smtClean="0"/>
              <a:t>‹#›</a:t>
            </a:fld>
            <a:endParaRPr lang="de-DE" dirty="0"/>
          </a:p>
        </p:txBody>
      </p:sp>
    </p:spTree>
    <p:extLst>
      <p:ext uri="{BB962C8B-B14F-4D97-AF65-F5344CB8AC3E}">
        <p14:creationId xmlns:p14="http://schemas.microsoft.com/office/powerpoint/2010/main" val="3628153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9C691-4039-5226-9FB4-9E95FC05F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604964C4-2314-447F-AB31-A1E8A211E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55D0FC59-9D11-64C6-C6F5-E2FAAEF03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59EE9B-AD51-43A3-11A7-C3DDAB4AEF16}"/>
              </a:ext>
            </a:extLst>
          </p:cNvPr>
          <p:cNvSpPr>
            <a:spLocks noGrp="1"/>
          </p:cNvSpPr>
          <p:nvPr>
            <p:ph type="dt" sz="half" idx="10"/>
          </p:nvPr>
        </p:nvSpPr>
        <p:spPr/>
        <p:txBody>
          <a:bodyPr/>
          <a:lstStyle/>
          <a:p>
            <a:fld id="{8C33FEFF-95C8-46E8-99E1-3ECA3CADA5D0}" type="datetimeFigureOut">
              <a:rPr lang="de-DE" smtClean="0"/>
              <a:t>29.08.2024</a:t>
            </a:fld>
            <a:endParaRPr lang="de-DE" dirty="0"/>
          </a:p>
        </p:txBody>
      </p:sp>
      <p:sp>
        <p:nvSpPr>
          <p:cNvPr id="6" name="Footer Placeholder 5">
            <a:extLst>
              <a:ext uri="{FF2B5EF4-FFF2-40B4-BE49-F238E27FC236}">
                <a16:creationId xmlns:a16="http://schemas.microsoft.com/office/drawing/2014/main" id="{090CEB7F-EF55-B50F-CCBB-DCF5335A79F4}"/>
              </a:ext>
            </a:extLst>
          </p:cNvPr>
          <p:cNvSpPr>
            <a:spLocks noGrp="1"/>
          </p:cNvSpPr>
          <p:nvPr>
            <p:ph type="ftr" sz="quarter" idx="11"/>
          </p:nvPr>
        </p:nvSpPr>
        <p:spPr/>
        <p:txBody>
          <a:bodyPr/>
          <a:lstStyle/>
          <a:p>
            <a:endParaRPr lang="de-DE" dirty="0"/>
          </a:p>
        </p:txBody>
      </p:sp>
      <p:sp>
        <p:nvSpPr>
          <p:cNvPr id="7" name="Slide Number Placeholder 6">
            <a:extLst>
              <a:ext uri="{FF2B5EF4-FFF2-40B4-BE49-F238E27FC236}">
                <a16:creationId xmlns:a16="http://schemas.microsoft.com/office/drawing/2014/main" id="{E2F27E06-48BA-C5BF-C602-9389D9504E1F}"/>
              </a:ext>
            </a:extLst>
          </p:cNvPr>
          <p:cNvSpPr>
            <a:spLocks noGrp="1"/>
          </p:cNvSpPr>
          <p:nvPr>
            <p:ph type="sldNum" sz="quarter" idx="12"/>
          </p:nvPr>
        </p:nvSpPr>
        <p:spPr/>
        <p:txBody>
          <a:bodyPr/>
          <a:lstStyle/>
          <a:p>
            <a:fld id="{39105286-A960-49C6-95DB-029201ED423F}" type="slidenum">
              <a:rPr lang="de-DE" smtClean="0"/>
              <a:t>‹#›</a:t>
            </a:fld>
            <a:endParaRPr lang="de-DE" dirty="0"/>
          </a:p>
        </p:txBody>
      </p:sp>
    </p:spTree>
    <p:extLst>
      <p:ext uri="{BB962C8B-B14F-4D97-AF65-F5344CB8AC3E}">
        <p14:creationId xmlns:p14="http://schemas.microsoft.com/office/powerpoint/2010/main" val="1053448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7CF3A-0A2F-5981-8443-88EF2AC323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8A0E1BBB-76C7-53A5-B2C9-F54C5B1724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4" name="Text Placeholder 3">
            <a:extLst>
              <a:ext uri="{FF2B5EF4-FFF2-40B4-BE49-F238E27FC236}">
                <a16:creationId xmlns:a16="http://schemas.microsoft.com/office/drawing/2014/main" id="{A403D38B-D26F-1EAF-DD15-D1E03C5E5C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1228BF-D169-834C-EFAE-D4E497EC07AA}"/>
              </a:ext>
            </a:extLst>
          </p:cNvPr>
          <p:cNvSpPr>
            <a:spLocks noGrp="1"/>
          </p:cNvSpPr>
          <p:nvPr>
            <p:ph type="dt" sz="half" idx="10"/>
          </p:nvPr>
        </p:nvSpPr>
        <p:spPr/>
        <p:txBody>
          <a:bodyPr/>
          <a:lstStyle/>
          <a:p>
            <a:fld id="{8C33FEFF-95C8-46E8-99E1-3ECA3CADA5D0}" type="datetimeFigureOut">
              <a:rPr lang="de-DE" smtClean="0"/>
              <a:t>29.08.2024</a:t>
            </a:fld>
            <a:endParaRPr lang="de-DE" dirty="0"/>
          </a:p>
        </p:txBody>
      </p:sp>
      <p:sp>
        <p:nvSpPr>
          <p:cNvPr id="6" name="Footer Placeholder 5">
            <a:extLst>
              <a:ext uri="{FF2B5EF4-FFF2-40B4-BE49-F238E27FC236}">
                <a16:creationId xmlns:a16="http://schemas.microsoft.com/office/drawing/2014/main" id="{D367A607-3254-9D7F-EBC0-439078303DB5}"/>
              </a:ext>
            </a:extLst>
          </p:cNvPr>
          <p:cNvSpPr>
            <a:spLocks noGrp="1"/>
          </p:cNvSpPr>
          <p:nvPr>
            <p:ph type="ftr" sz="quarter" idx="11"/>
          </p:nvPr>
        </p:nvSpPr>
        <p:spPr/>
        <p:txBody>
          <a:bodyPr/>
          <a:lstStyle/>
          <a:p>
            <a:endParaRPr lang="de-DE" dirty="0"/>
          </a:p>
        </p:txBody>
      </p:sp>
      <p:sp>
        <p:nvSpPr>
          <p:cNvPr id="7" name="Slide Number Placeholder 6">
            <a:extLst>
              <a:ext uri="{FF2B5EF4-FFF2-40B4-BE49-F238E27FC236}">
                <a16:creationId xmlns:a16="http://schemas.microsoft.com/office/drawing/2014/main" id="{5E69B2A8-B260-F5E3-131B-910DEB1DD404}"/>
              </a:ext>
            </a:extLst>
          </p:cNvPr>
          <p:cNvSpPr>
            <a:spLocks noGrp="1"/>
          </p:cNvSpPr>
          <p:nvPr>
            <p:ph type="sldNum" sz="quarter" idx="12"/>
          </p:nvPr>
        </p:nvSpPr>
        <p:spPr/>
        <p:txBody>
          <a:bodyPr/>
          <a:lstStyle/>
          <a:p>
            <a:fld id="{39105286-A960-49C6-95DB-029201ED423F}" type="slidenum">
              <a:rPr lang="de-DE" smtClean="0"/>
              <a:t>‹#›</a:t>
            </a:fld>
            <a:endParaRPr lang="de-DE" dirty="0"/>
          </a:p>
        </p:txBody>
      </p:sp>
    </p:spTree>
    <p:extLst>
      <p:ext uri="{BB962C8B-B14F-4D97-AF65-F5344CB8AC3E}">
        <p14:creationId xmlns:p14="http://schemas.microsoft.com/office/powerpoint/2010/main" val="3040395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32AF59-B56B-62F7-8D8A-7F10A285C7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FA5D36E3-22A0-3B11-502C-248D415242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4A2A0A3F-0D55-47DE-29FF-551176E36A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33FEFF-95C8-46E8-99E1-3ECA3CADA5D0}" type="datetimeFigureOut">
              <a:rPr lang="de-DE" smtClean="0"/>
              <a:t>29.08.2024</a:t>
            </a:fld>
            <a:endParaRPr lang="de-DE" dirty="0"/>
          </a:p>
        </p:txBody>
      </p:sp>
      <p:sp>
        <p:nvSpPr>
          <p:cNvPr id="5" name="Footer Placeholder 4">
            <a:extLst>
              <a:ext uri="{FF2B5EF4-FFF2-40B4-BE49-F238E27FC236}">
                <a16:creationId xmlns:a16="http://schemas.microsoft.com/office/drawing/2014/main" id="{AE0294B2-79FC-479B-DCBA-D75E289309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sp>
        <p:nvSpPr>
          <p:cNvPr id="6" name="Slide Number Placeholder 5">
            <a:extLst>
              <a:ext uri="{FF2B5EF4-FFF2-40B4-BE49-F238E27FC236}">
                <a16:creationId xmlns:a16="http://schemas.microsoft.com/office/drawing/2014/main" id="{60503938-7D80-7153-0166-3648FD017E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105286-A960-49C6-95DB-029201ED423F}" type="slidenum">
              <a:rPr lang="de-DE" smtClean="0"/>
              <a:t>‹#›</a:t>
            </a:fld>
            <a:endParaRPr lang="de-DE" dirty="0"/>
          </a:p>
        </p:txBody>
      </p:sp>
    </p:spTree>
    <p:extLst>
      <p:ext uri="{BB962C8B-B14F-4D97-AF65-F5344CB8AC3E}">
        <p14:creationId xmlns:p14="http://schemas.microsoft.com/office/powerpoint/2010/main" val="1051023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web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web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4.wav"/><Relationship Id="rId7" Type="http://schemas.openxmlformats.org/officeDocument/2006/relationships/image" Target="../media/image12.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4.wav"/><Relationship Id="rId9"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5.wav"/><Relationship Id="rId7" Type="http://schemas.openxmlformats.org/officeDocument/2006/relationships/image" Target="../media/image14.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5.wav"/><Relationship Id="rId9"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6.wav"/><Relationship Id="rId7" Type="http://schemas.openxmlformats.org/officeDocument/2006/relationships/image" Target="../media/image16.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6.wav"/><Relationship Id="rId9"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6.wav"/><Relationship Id="rId7" Type="http://schemas.openxmlformats.org/officeDocument/2006/relationships/image" Target="../media/image18.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png"/><Relationship Id="rId5" Type="http://schemas.openxmlformats.org/officeDocument/2006/relationships/slideLayout" Target="../slideLayouts/slideLayout2.xml"/><Relationship Id="rId10" Type="http://schemas.openxmlformats.org/officeDocument/2006/relationships/image" Target="../media/image20.png"/><Relationship Id="rId4" Type="http://schemas.openxmlformats.org/officeDocument/2006/relationships/audio" Target="../media/media6.wav"/><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8.mp4"/><Relationship Id="rId7" Type="http://schemas.openxmlformats.org/officeDocument/2006/relationships/image" Target="../media/image21.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video" Target="../media/media8.mp4"/></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media" Target="../media/media9.wav"/><Relationship Id="rId7" Type="http://schemas.openxmlformats.org/officeDocument/2006/relationships/image" Target="../media/image16.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9.wav"/><Relationship Id="rId9"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mailto:egor.polyakov@hmt-Leipzig.de"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github.com/egorpol/Electroacoustic-LLM-Analysis" TargetMode="External"/><Relationship Id="rId4" Type="http://schemas.openxmlformats.org/officeDocument/2006/relationships/hyperlink" Target="https://egorpol.github.i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wav"/><Relationship Id="rId7"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4" Type="http://schemas.openxmlformats.org/officeDocument/2006/relationships/audio" Target="../media/media2.wav"/><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02610-7C9E-C752-4A64-6F5992E8AEE7}"/>
              </a:ext>
            </a:extLst>
          </p:cNvPr>
          <p:cNvSpPr>
            <a:spLocks noGrp="1"/>
          </p:cNvSpPr>
          <p:nvPr>
            <p:ph type="ctrTitle"/>
          </p:nvPr>
        </p:nvSpPr>
        <p:spPr>
          <a:xfrm>
            <a:off x="838200" y="858331"/>
            <a:ext cx="8122920" cy="2105945"/>
          </a:xfrm>
          <a:solidFill>
            <a:schemeClr val="bg1"/>
          </a:solidFill>
        </p:spPr>
        <p:txBody>
          <a:bodyPr>
            <a:noAutofit/>
          </a:bodyPr>
          <a:lstStyle/>
          <a:p>
            <a:pPr algn="l"/>
            <a:r>
              <a:rPr lang="en-US" sz="4800" dirty="0">
                <a:latin typeface="+mn-lt"/>
                <a:cs typeface="Dubai" panose="020B0503030403030204" pitchFamily="34" charset="-78"/>
              </a:rPr>
              <a:t>Exploring Electroacoustic Music Analysis with Multimodal Large Language Models</a:t>
            </a:r>
            <a:endParaRPr lang="de-DE" sz="4800" dirty="0">
              <a:latin typeface="+mn-lt"/>
              <a:cs typeface="Dubai" panose="020B0503030403030204" pitchFamily="34" charset="-78"/>
            </a:endParaRPr>
          </a:p>
        </p:txBody>
      </p:sp>
      <p:sp>
        <p:nvSpPr>
          <p:cNvPr id="12" name="Subtitle 2">
            <a:extLst>
              <a:ext uri="{FF2B5EF4-FFF2-40B4-BE49-F238E27FC236}">
                <a16:creationId xmlns:a16="http://schemas.microsoft.com/office/drawing/2014/main" id="{8B5B2985-7E7E-5568-200E-0E71044BE825}"/>
              </a:ext>
            </a:extLst>
          </p:cNvPr>
          <p:cNvSpPr>
            <a:spLocks noGrp="1"/>
          </p:cNvSpPr>
          <p:nvPr>
            <p:ph type="subTitle" idx="1"/>
          </p:nvPr>
        </p:nvSpPr>
        <p:spPr>
          <a:xfrm>
            <a:off x="838200" y="3193352"/>
            <a:ext cx="2316480" cy="436816"/>
          </a:xfrm>
          <a:solidFill>
            <a:schemeClr val="bg1"/>
          </a:solidFill>
        </p:spPr>
        <p:txBody>
          <a:bodyPr>
            <a:normAutofit/>
          </a:bodyPr>
          <a:lstStyle/>
          <a:p>
            <a:pPr algn="l"/>
            <a:r>
              <a:rPr lang="en-US" dirty="0">
                <a:cs typeface="Dubai" panose="020B0503030403030204" pitchFamily="34" charset="-78"/>
              </a:rPr>
              <a:t>Dr. Egor Polyakov</a:t>
            </a:r>
          </a:p>
        </p:txBody>
      </p:sp>
      <p:sp>
        <p:nvSpPr>
          <p:cNvPr id="13" name="TextBox 12">
            <a:extLst>
              <a:ext uri="{FF2B5EF4-FFF2-40B4-BE49-F238E27FC236}">
                <a16:creationId xmlns:a16="http://schemas.microsoft.com/office/drawing/2014/main" id="{66B80578-5AF1-D006-1BFF-C5DEA60D4D51}"/>
              </a:ext>
            </a:extLst>
          </p:cNvPr>
          <p:cNvSpPr txBox="1"/>
          <p:nvPr/>
        </p:nvSpPr>
        <p:spPr>
          <a:xfrm>
            <a:off x="838200" y="3859244"/>
            <a:ext cx="4901184" cy="923330"/>
          </a:xfrm>
          <a:prstGeom prst="rect">
            <a:avLst/>
          </a:prstGeom>
          <a:solidFill>
            <a:schemeClr val="bg1"/>
          </a:solidFill>
        </p:spPr>
        <p:txBody>
          <a:bodyPr wrap="square" rtlCol="0">
            <a:spAutoFit/>
          </a:bodyPr>
          <a:lstStyle/>
          <a:p>
            <a:r>
              <a:rPr lang="de-DE" dirty="0">
                <a:cs typeface="Dubai" panose="020B0503030403030204" pitchFamily="34" charset="-78"/>
              </a:rPr>
              <a:t>Jahrestagung der Gesellschaft für Musikforschung</a:t>
            </a:r>
          </a:p>
          <a:p>
            <a:r>
              <a:rPr lang="de-DE" dirty="0">
                <a:cs typeface="Dubai" panose="020B0503030403030204" pitchFamily="34" charset="-78"/>
              </a:rPr>
              <a:t>Kollaborationen ∞ Wider den Methodenzwang</a:t>
            </a:r>
          </a:p>
          <a:p>
            <a:r>
              <a:rPr lang="de-DE" dirty="0">
                <a:cs typeface="Dubai" panose="020B0503030403030204" pitchFamily="34" charset="-78"/>
              </a:rPr>
              <a:t>11. - 14. September 2024</a:t>
            </a:r>
          </a:p>
        </p:txBody>
      </p:sp>
      <p:pic>
        <p:nvPicPr>
          <p:cNvPr id="15" name="Picture 14">
            <a:extLst>
              <a:ext uri="{FF2B5EF4-FFF2-40B4-BE49-F238E27FC236}">
                <a16:creationId xmlns:a16="http://schemas.microsoft.com/office/drawing/2014/main" id="{569FCBE4-E711-326C-7E11-65AB197FA4F0}"/>
              </a:ext>
            </a:extLst>
          </p:cNvPr>
          <p:cNvPicPr>
            <a:picLocks noChangeAspect="1"/>
          </p:cNvPicPr>
          <p:nvPr/>
        </p:nvPicPr>
        <p:blipFill>
          <a:blip r:embed="rId3"/>
          <a:stretch>
            <a:fillRect/>
          </a:stretch>
        </p:blipFill>
        <p:spPr>
          <a:xfrm>
            <a:off x="838200" y="5011650"/>
            <a:ext cx="3163077" cy="1030242"/>
          </a:xfrm>
          <a:prstGeom prst="rect">
            <a:avLst/>
          </a:prstGeom>
        </p:spPr>
      </p:pic>
    </p:spTree>
    <p:extLst>
      <p:ext uri="{BB962C8B-B14F-4D97-AF65-F5344CB8AC3E}">
        <p14:creationId xmlns:p14="http://schemas.microsoft.com/office/powerpoint/2010/main" val="32458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6C8125-6E52-6E0C-6609-A497540A9676}"/>
              </a:ext>
            </a:extLst>
          </p:cNvPr>
          <p:cNvPicPr>
            <a:picLocks noChangeAspect="1"/>
          </p:cNvPicPr>
          <p:nvPr/>
        </p:nvPicPr>
        <p:blipFill>
          <a:blip r:embed="rId3"/>
          <a:stretch>
            <a:fillRect/>
          </a:stretch>
        </p:blipFill>
        <p:spPr>
          <a:xfrm>
            <a:off x="2040019" y="228600"/>
            <a:ext cx="8111961" cy="5971032"/>
          </a:xfrm>
          <a:prstGeom prst="rect">
            <a:avLst/>
          </a:prstGeom>
        </p:spPr>
      </p:pic>
      <p:sp>
        <p:nvSpPr>
          <p:cNvPr id="8" name="TextBox 7">
            <a:extLst>
              <a:ext uri="{FF2B5EF4-FFF2-40B4-BE49-F238E27FC236}">
                <a16:creationId xmlns:a16="http://schemas.microsoft.com/office/drawing/2014/main" id="{3F86B08A-622D-922A-BDE2-018F7C03C909}"/>
              </a:ext>
            </a:extLst>
          </p:cNvPr>
          <p:cNvSpPr txBox="1"/>
          <p:nvPr/>
        </p:nvSpPr>
        <p:spPr>
          <a:xfrm>
            <a:off x="4464398" y="6260068"/>
            <a:ext cx="3263201" cy="369332"/>
          </a:xfrm>
          <a:prstGeom prst="rect">
            <a:avLst/>
          </a:prstGeom>
          <a:solidFill>
            <a:schemeClr val="bg1"/>
          </a:solidFill>
        </p:spPr>
        <p:txBody>
          <a:bodyPr wrap="none" rtlCol="0">
            <a:spAutoFit/>
          </a:bodyPr>
          <a:lstStyle/>
          <a:p>
            <a:r>
              <a:rPr lang="de-DE" dirty="0"/>
              <a:t>https://projector.tensorflow.org/</a:t>
            </a:r>
          </a:p>
        </p:txBody>
      </p:sp>
    </p:spTree>
    <p:extLst>
      <p:ext uri="{BB962C8B-B14F-4D97-AF65-F5344CB8AC3E}">
        <p14:creationId xmlns:p14="http://schemas.microsoft.com/office/powerpoint/2010/main" val="4022224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537114C-799C-4294-DE35-E77F662AD4D2}"/>
              </a:ext>
            </a:extLst>
          </p:cNvPr>
          <p:cNvSpPr txBox="1"/>
          <p:nvPr/>
        </p:nvSpPr>
        <p:spPr>
          <a:xfrm>
            <a:off x="4334256" y="6236208"/>
            <a:ext cx="184731" cy="369332"/>
          </a:xfrm>
          <a:prstGeom prst="rect">
            <a:avLst/>
          </a:prstGeom>
          <a:noFill/>
        </p:spPr>
        <p:txBody>
          <a:bodyPr wrap="none" rtlCol="0">
            <a:spAutoFit/>
          </a:bodyPr>
          <a:lstStyle/>
          <a:p>
            <a:endParaRPr lang="de-DE" dirty="0"/>
          </a:p>
        </p:txBody>
      </p:sp>
      <p:pic>
        <p:nvPicPr>
          <p:cNvPr id="21" name="Picture 20">
            <a:extLst>
              <a:ext uri="{FF2B5EF4-FFF2-40B4-BE49-F238E27FC236}">
                <a16:creationId xmlns:a16="http://schemas.microsoft.com/office/drawing/2014/main" id="{51690681-98B5-3DAA-B701-0859F018C863}"/>
              </a:ext>
            </a:extLst>
          </p:cNvPr>
          <p:cNvPicPr>
            <a:picLocks noChangeAspect="1"/>
          </p:cNvPicPr>
          <p:nvPr/>
        </p:nvPicPr>
        <p:blipFill>
          <a:blip r:embed="rId3">
            <a:extLst>
              <a:ext uri="{28A0092B-C50C-407E-A947-70E740481C1C}">
                <a14:useLocalDpi xmlns:a14="http://schemas.microsoft.com/office/drawing/2010/main" val="0"/>
              </a:ext>
            </a:extLst>
          </a:blip>
          <a:srcRect b="7701"/>
          <a:stretch/>
        </p:blipFill>
        <p:spPr>
          <a:xfrm>
            <a:off x="477335" y="1572767"/>
            <a:ext cx="11237330" cy="3712465"/>
          </a:xfrm>
          <a:prstGeom prst="rect">
            <a:avLst/>
          </a:prstGeom>
        </p:spPr>
      </p:pic>
      <p:sp>
        <p:nvSpPr>
          <p:cNvPr id="22" name="TextBox 21">
            <a:extLst>
              <a:ext uri="{FF2B5EF4-FFF2-40B4-BE49-F238E27FC236}">
                <a16:creationId xmlns:a16="http://schemas.microsoft.com/office/drawing/2014/main" id="{E7B0E07E-701A-D450-AFC9-F5CAA0F9CDE3}"/>
              </a:ext>
            </a:extLst>
          </p:cNvPr>
          <p:cNvSpPr txBox="1"/>
          <p:nvPr/>
        </p:nvSpPr>
        <p:spPr>
          <a:xfrm>
            <a:off x="2296690" y="5391388"/>
            <a:ext cx="7598619" cy="369332"/>
          </a:xfrm>
          <a:prstGeom prst="rect">
            <a:avLst/>
          </a:prstGeom>
          <a:solidFill>
            <a:schemeClr val="bg1"/>
          </a:solidFill>
        </p:spPr>
        <p:txBody>
          <a:bodyPr wrap="none" rtlCol="0">
            <a:spAutoFit/>
          </a:bodyPr>
          <a:lstStyle/>
          <a:p>
            <a:r>
              <a:rPr lang="de-DE" dirty="0"/>
              <a:t>https://cohenori.medium.com/llm-token-economy-optimization-d1c3feea880b</a:t>
            </a:r>
          </a:p>
        </p:txBody>
      </p:sp>
    </p:spTree>
    <p:extLst>
      <p:ext uri="{BB962C8B-B14F-4D97-AF65-F5344CB8AC3E}">
        <p14:creationId xmlns:p14="http://schemas.microsoft.com/office/powerpoint/2010/main" val="1523324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0F1C672-727D-A736-0012-8F34FFFF38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692904"/>
            <a:ext cx="10515600" cy="4552776"/>
          </a:xfrm>
          <a:solidFill>
            <a:schemeClr val="bg1"/>
          </a:solidFill>
        </p:spPr>
      </p:pic>
      <p:sp>
        <p:nvSpPr>
          <p:cNvPr id="5" name="TextBox 4">
            <a:extLst>
              <a:ext uri="{FF2B5EF4-FFF2-40B4-BE49-F238E27FC236}">
                <a16:creationId xmlns:a16="http://schemas.microsoft.com/office/drawing/2014/main" id="{08A19C9B-A3F0-CB1C-7199-4BCB46D179CC}"/>
              </a:ext>
            </a:extLst>
          </p:cNvPr>
          <p:cNvSpPr txBox="1"/>
          <p:nvPr/>
        </p:nvSpPr>
        <p:spPr>
          <a:xfrm>
            <a:off x="4263575" y="5394960"/>
            <a:ext cx="3664849" cy="369332"/>
          </a:xfrm>
          <a:prstGeom prst="rect">
            <a:avLst/>
          </a:prstGeom>
          <a:solidFill>
            <a:schemeClr val="bg1"/>
          </a:solidFill>
        </p:spPr>
        <p:txBody>
          <a:bodyPr wrap="none" rtlCol="0">
            <a:spAutoFit/>
          </a:bodyPr>
          <a:lstStyle/>
          <a:p>
            <a:r>
              <a:rPr lang="de-DE" dirty="0"/>
              <a:t>https://geoffrey-geofe.medium.com/</a:t>
            </a:r>
          </a:p>
        </p:txBody>
      </p:sp>
    </p:spTree>
    <p:extLst>
      <p:ext uri="{BB962C8B-B14F-4D97-AF65-F5344CB8AC3E}">
        <p14:creationId xmlns:p14="http://schemas.microsoft.com/office/powerpoint/2010/main" val="1142386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D648E0-5101-3127-E8FA-B781B62FAE64}"/>
              </a:ext>
            </a:extLst>
          </p:cNvPr>
          <p:cNvSpPr>
            <a:spLocks noGrp="1"/>
          </p:cNvSpPr>
          <p:nvPr>
            <p:ph idx="1"/>
          </p:nvPr>
        </p:nvSpPr>
        <p:spPr>
          <a:xfrm>
            <a:off x="838200" y="365761"/>
            <a:ext cx="10515600" cy="1289304"/>
          </a:xfrm>
          <a:solidFill>
            <a:schemeClr val="bg1"/>
          </a:solidFill>
        </p:spPr>
        <p:txBody>
          <a:bodyPr>
            <a:noAutofit/>
          </a:bodyPr>
          <a:lstStyle/>
          <a:p>
            <a:pPr marL="0" indent="0">
              <a:buNone/>
            </a:pPr>
            <a:r>
              <a:rPr lang="en-US" sz="1800" b="1" dirty="0"/>
              <a:t>Hallucinations</a:t>
            </a:r>
          </a:p>
          <a:p>
            <a:r>
              <a:rPr lang="en-US" sz="1800" dirty="0"/>
              <a:t>Phenomenon in which an LLM generates information or responses that are factually incorrect, nonsensical, or fabricated but may sound plausible and coherent</a:t>
            </a:r>
          </a:p>
        </p:txBody>
      </p:sp>
      <p:pic>
        <p:nvPicPr>
          <p:cNvPr id="4" name="Picture 3">
            <a:extLst>
              <a:ext uri="{FF2B5EF4-FFF2-40B4-BE49-F238E27FC236}">
                <a16:creationId xmlns:a16="http://schemas.microsoft.com/office/drawing/2014/main" id="{6D700F76-1C37-D76C-51E3-596150CD93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697" y="1746504"/>
            <a:ext cx="6698605" cy="4572000"/>
          </a:xfrm>
          <a:prstGeom prst="rect">
            <a:avLst/>
          </a:prstGeom>
        </p:spPr>
      </p:pic>
      <p:sp>
        <p:nvSpPr>
          <p:cNvPr id="5" name="TextBox 4">
            <a:extLst>
              <a:ext uri="{FF2B5EF4-FFF2-40B4-BE49-F238E27FC236}">
                <a16:creationId xmlns:a16="http://schemas.microsoft.com/office/drawing/2014/main" id="{0E9EC0AA-03B6-4722-405D-C72F056C0F18}"/>
              </a:ext>
            </a:extLst>
          </p:cNvPr>
          <p:cNvSpPr txBox="1"/>
          <p:nvPr/>
        </p:nvSpPr>
        <p:spPr>
          <a:xfrm>
            <a:off x="3703677" y="6409943"/>
            <a:ext cx="4784643" cy="369332"/>
          </a:xfrm>
          <a:prstGeom prst="rect">
            <a:avLst/>
          </a:prstGeom>
          <a:solidFill>
            <a:schemeClr val="bg1"/>
          </a:solidFill>
        </p:spPr>
        <p:txBody>
          <a:bodyPr wrap="none" rtlCol="0">
            <a:spAutoFit/>
          </a:bodyPr>
          <a:lstStyle/>
          <a:p>
            <a:r>
              <a:rPr lang="de-DE" dirty="0"/>
              <a:t>JI et al. 2024: https://arxiv.org/abs/2407.03282v1</a:t>
            </a:r>
          </a:p>
        </p:txBody>
      </p:sp>
    </p:spTree>
    <p:extLst>
      <p:ext uri="{BB962C8B-B14F-4D97-AF65-F5344CB8AC3E}">
        <p14:creationId xmlns:p14="http://schemas.microsoft.com/office/powerpoint/2010/main" val="2984430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A4584E-135A-CC91-0B1B-F8CB328D08F2}"/>
              </a:ext>
            </a:extLst>
          </p:cNvPr>
          <p:cNvPicPr>
            <a:picLocks noChangeAspect="1"/>
          </p:cNvPicPr>
          <p:nvPr/>
        </p:nvPicPr>
        <p:blipFill>
          <a:blip r:embed="rId3"/>
          <a:stretch>
            <a:fillRect/>
          </a:stretch>
        </p:blipFill>
        <p:spPr>
          <a:xfrm>
            <a:off x="1948592" y="225424"/>
            <a:ext cx="8294811" cy="5683809"/>
          </a:xfrm>
          <a:prstGeom prst="rect">
            <a:avLst/>
          </a:prstGeom>
        </p:spPr>
      </p:pic>
      <p:sp>
        <p:nvSpPr>
          <p:cNvPr id="10" name="TextBox 9">
            <a:extLst>
              <a:ext uri="{FF2B5EF4-FFF2-40B4-BE49-F238E27FC236}">
                <a16:creationId xmlns:a16="http://schemas.microsoft.com/office/drawing/2014/main" id="{071ABAA2-EBF7-2CBE-0B51-D9A2A4EFFE7F}"/>
              </a:ext>
            </a:extLst>
          </p:cNvPr>
          <p:cNvSpPr txBox="1"/>
          <p:nvPr/>
        </p:nvSpPr>
        <p:spPr>
          <a:xfrm>
            <a:off x="2770825" y="6071616"/>
            <a:ext cx="6650347" cy="369332"/>
          </a:xfrm>
          <a:prstGeom prst="rect">
            <a:avLst/>
          </a:prstGeom>
          <a:solidFill>
            <a:schemeClr val="bg1"/>
          </a:solidFill>
        </p:spPr>
        <p:txBody>
          <a:bodyPr wrap="none" rtlCol="0">
            <a:spAutoFit/>
          </a:bodyPr>
          <a:lstStyle/>
          <a:p>
            <a:r>
              <a:rPr lang="de-DE" dirty="0"/>
              <a:t>LTU-AS Structure, Gong et al. 2023: https://arxiv.org/pdf/2309.14405</a:t>
            </a:r>
          </a:p>
        </p:txBody>
      </p:sp>
    </p:spTree>
    <p:extLst>
      <p:ext uri="{BB962C8B-B14F-4D97-AF65-F5344CB8AC3E}">
        <p14:creationId xmlns:p14="http://schemas.microsoft.com/office/powerpoint/2010/main" val="2615960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D648E0-5101-3127-E8FA-B781B62FAE64}"/>
              </a:ext>
            </a:extLst>
          </p:cNvPr>
          <p:cNvSpPr>
            <a:spLocks noGrp="1"/>
          </p:cNvSpPr>
          <p:nvPr>
            <p:ph idx="1"/>
          </p:nvPr>
        </p:nvSpPr>
        <p:spPr>
          <a:xfrm>
            <a:off x="838200" y="365760"/>
            <a:ext cx="10515600" cy="5811203"/>
          </a:xfrm>
          <a:solidFill>
            <a:schemeClr val="bg1"/>
          </a:solidFill>
        </p:spPr>
        <p:txBody>
          <a:bodyPr>
            <a:noAutofit/>
          </a:bodyPr>
          <a:lstStyle/>
          <a:p>
            <a:r>
              <a:rPr lang="en-US" sz="1800" dirty="0"/>
              <a:t>What happens with audio within Encoder?</a:t>
            </a:r>
          </a:p>
          <a:p>
            <a:pPr lvl="1"/>
            <a:r>
              <a:rPr lang="en-US" sz="1800" b="1" dirty="0"/>
              <a:t>HUGE quality loss</a:t>
            </a:r>
          </a:p>
          <a:p>
            <a:pPr lvl="1"/>
            <a:r>
              <a:rPr lang="en-US" sz="1800" dirty="0"/>
              <a:t>Examples in </a:t>
            </a:r>
            <a:r>
              <a:rPr lang="en-US" sz="1800" i="1" dirty="0"/>
              <a:t>whisper_reconstruct.ipynb </a:t>
            </a:r>
            <a:r>
              <a:rPr lang="en-US" sz="1800" dirty="0"/>
              <a:t>notebook</a:t>
            </a:r>
          </a:p>
          <a:p>
            <a:pPr marL="0" indent="0">
              <a:buNone/>
            </a:pPr>
            <a:endParaRPr lang="de-DE" sz="1800" b="1" dirty="0"/>
          </a:p>
          <a:p>
            <a:pPr marL="0" indent="0">
              <a:buNone/>
            </a:pPr>
            <a:r>
              <a:rPr lang="en-US" sz="1800" i="1" dirty="0"/>
              <a:t>All audio is re-sampled to 16,000 Hz, and an 80-channel log-magnitude Mel spectrogram representation is computed on 25-millisecond windows with a stride of 10 milliseconds.</a:t>
            </a:r>
          </a:p>
          <a:p>
            <a:pPr marL="0" indent="0">
              <a:buNone/>
            </a:pPr>
            <a:endParaRPr lang="en-US" sz="1800" i="1" dirty="0"/>
          </a:p>
          <a:p>
            <a:pPr marL="0" indent="0">
              <a:buNone/>
            </a:pPr>
            <a:endParaRPr lang="de-DE" sz="1800" dirty="0"/>
          </a:p>
        </p:txBody>
      </p:sp>
      <p:pic>
        <p:nvPicPr>
          <p:cNvPr id="13" name="Picture 12">
            <a:extLst>
              <a:ext uri="{FF2B5EF4-FFF2-40B4-BE49-F238E27FC236}">
                <a16:creationId xmlns:a16="http://schemas.microsoft.com/office/drawing/2014/main" id="{5AC8C6F7-C856-FD89-A10C-8231CBC88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894" y="2401684"/>
            <a:ext cx="6220211" cy="3710743"/>
          </a:xfrm>
          <a:prstGeom prst="rect">
            <a:avLst/>
          </a:prstGeom>
        </p:spPr>
      </p:pic>
    </p:spTree>
    <p:extLst>
      <p:ext uri="{BB962C8B-B14F-4D97-AF65-F5344CB8AC3E}">
        <p14:creationId xmlns:p14="http://schemas.microsoft.com/office/powerpoint/2010/main" val="125614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19000" b="-19000"/>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223D1A4-5762-5AC1-7B93-7831C4A7DE74}"/>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256277" y="125505"/>
            <a:ext cx="7679445" cy="3237820"/>
          </a:xfrm>
          <a:solidFill>
            <a:schemeClr val="bg1"/>
          </a:solidFill>
        </p:spPr>
      </p:pic>
      <p:pic>
        <p:nvPicPr>
          <p:cNvPr id="6" name="Picture 5">
            <a:extLst>
              <a:ext uri="{FF2B5EF4-FFF2-40B4-BE49-F238E27FC236}">
                <a16:creationId xmlns:a16="http://schemas.microsoft.com/office/drawing/2014/main" id="{11A6AA07-ED70-EBDE-EF4B-13125E7A7B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6277" y="3494676"/>
            <a:ext cx="7679445" cy="3237820"/>
          </a:xfrm>
          <a:prstGeom prst="rect">
            <a:avLst/>
          </a:prstGeom>
        </p:spPr>
      </p:pic>
      <p:pic>
        <p:nvPicPr>
          <p:cNvPr id="7" name="bayle">
            <a:hlinkClick r:id="" action="ppaction://media"/>
            <a:extLst>
              <a:ext uri="{FF2B5EF4-FFF2-40B4-BE49-F238E27FC236}">
                <a16:creationId xmlns:a16="http://schemas.microsoft.com/office/drawing/2014/main" id="{DD0B9EA0-FD34-AB80-71B1-6762B2D5A87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803128" y="1439615"/>
            <a:ext cx="609600" cy="609600"/>
          </a:xfrm>
          <a:prstGeom prst="rect">
            <a:avLst/>
          </a:prstGeom>
        </p:spPr>
      </p:pic>
      <p:pic>
        <p:nvPicPr>
          <p:cNvPr id="8" name="reconstructed_audio_bayle">
            <a:hlinkClick r:id="" action="ppaction://media"/>
            <a:extLst>
              <a:ext uri="{FF2B5EF4-FFF2-40B4-BE49-F238E27FC236}">
                <a16:creationId xmlns:a16="http://schemas.microsoft.com/office/drawing/2014/main" id="{E85A2B51-E66D-74AB-D07C-D0F586D6964C}"/>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0803128" y="4808786"/>
            <a:ext cx="609600" cy="609600"/>
          </a:xfrm>
          <a:prstGeom prst="rect">
            <a:avLst/>
          </a:prstGeom>
        </p:spPr>
      </p:pic>
    </p:spTree>
    <p:extLst>
      <p:ext uri="{BB962C8B-B14F-4D97-AF65-F5344CB8AC3E}">
        <p14:creationId xmlns:p14="http://schemas.microsoft.com/office/powerpoint/2010/main" val="339185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89"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6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19000" b="-19000"/>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018FE74-1E5F-9D03-EB6D-A68DE9A7E988}"/>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279903" y="116360"/>
            <a:ext cx="7774691" cy="3277978"/>
          </a:xfrm>
          <a:solidFill>
            <a:schemeClr val="bg1"/>
          </a:solidFill>
        </p:spPr>
      </p:pic>
      <p:pic>
        <p:nvPicPr>
          <p:cNvPr id="6" name="Picture 5">
            <a:extLst>
              <a:ext uri="{FF2B5EF4-FFF2-40B4-BE49-F238E27FC236}">
                <a16:creationId xmlns:a16="http://schemas.microsoft.com/office/drawing/2014/main" id="{9FA27441-05B8-2F5D-B7C4-099A1C0F24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9903" y="3463663"/>
            <a:ext cx="7774691" cy="3277978"/>
          </a:xfrm>
          <a:prstGeom prst="rect">
            <a:avLst/>
          </a:prstGeom>
        </p:spPr>
      </p:pic>
      <p:pic>
        <p:nvPicPr>
          <p:cNvPr id="7" name="bayle2">
            <a:hlinkClick r:id="" action="ppaction://media"/>
            <a:extLst>
              <a:ext uri="{FF2B5EF4-FFF2-40B4-BE49-F238E27FC236}">
                <a16:creationId xmlns:a16="http://schemas.microsoft.com/office/drawing/2014/main" id="{54CD5E02-855E-0D68-8873-912F87996A2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893552" y="1450549"/>
            <a:ext cx="609600" cy="609600"/>
          </a:xfrm>
          <a:prstGeom prst="rect">
            <a:avLst/>
          </a:prstGeom>
        </p:spPr>
      </p:pic>
      <p:pic>
        <p:nvPicPr>
          <p:cNvPr id="8" name="reconstructed_audio_bayle2">
            <a:hlinkClick r:id="" action="ppaction://media"/>
            <a:extLst>
              <a:ext uri="{FF2B5EF4-FFF2-40B4-BE49-F238E27FC236}">
                <a16:creationId xmlns:a16="http://schemas.microsoft.com/office/drawing/2014/main" id="{A844CB1B-3E71-5D88-714D-AA62E345E811}"/>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0893552" y="4797852"/>
            <a:ext cx="609600" cy="609600"/>
          </a:xfrm>
          <a:prstGeom prst="rect">
            <a:avLst/>
          </a:prstGeom>
        </p:spPr>
      </p:pic>
    </p:spTree>
    <p:extLst>
      <p:ext uri="{BB962C8B-B14F-4D97-AF65-F5344CB8AC3E}">
        <p14:creationId xmlns:p14="http://schemas.microsoft.com/office/powerpoint/2010/main" val="223810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14"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41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19000" b="-19000"/>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B246EA5-86E7-5F93-1D53-A330A5904CE1}"/>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193988" y="138655"/>
            <a:ext cx="7804024" cy="3290345"/>
          </a:xfrm>
          <a:solidFill>
            <a:schemeClr val="bg1"/>
          </a:solidFill>
        </p:spPr>
      </p:pic>
      <p:pic>
        <p:nvPicPr>
          <p:cNvPr id="6" name="Picture 5">
            <a:extLst>
              <a:ext uri="{FF2B5EF4-FFF2-40B4-BE49-F238E27FC236}">
                <a16:creationId xmlns:a16="http://schemas.microsoft.com/office/drawing/2014/main" id="{111DB9FB-9A38-8DFF-1F16-4575550C59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3988" y="3494506"/>
            <a:ext cx="7804024" cy="3290345"/>
          </a:xfrm>
          <a:prstGeom prst="rect">
            <a:avLst/>
          </a:prstGeom>
        </p:spPr>
      </p:pic>
      <p:pic>
        <p:nvPicPr>
          <p:cNvPr id="7" name="parm_de_nat1">
            <a:hlinkClick r:id="" action="ppaction://media"/>
            <a:extLst>
              <a:ext uri="{FF2B5EF4-FFF2-40B4-BE49-F238E27FC236}">
                <a16:creationId xmlns:a16="http://schemas.microsoft.com/office/drawing/2014/main" id="{10F6C45C-E557-65CB-F39D-E790CC8AB0B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898632" y="1479027"/>
            <a:ext cx="609600" cy="609600"/>
          </a:xfrm>
          <a:prstGeom prst="rect">
            <a:avLst/>
          </a:prstGeom>
        </p:spPr>
      </p:pic>
      <p:pic>
        <p:nvPicPr>
          <p:cNvPr id="8" name="reconstructed_audio_parm_de_nat1">
            <a:hlinkClick r:id="" action="ppaction://media"/>
            <a:extLst>
              <a:ext uri="{FF2B5EF4-FFF2-40B4-BE49-F238E27FC236}">
                <a16:creationId xmlns:a16="http://schemas.microsoft.com/office/drawing/2014/main" id="{5A68F153-EFEC-A942-06F6-C4AEAE881A14}"/>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0898632" y="4834878"/>
            <a:ext cx="609600" cy="609600"/>
          </a:xfrm>
          <a:prstGeom prst="rect">
            <a:avLst/>
          </a:prstGeom>
        </p:spPr>
      </p:pic>
    </p:spTree>
    <p:extLst>
      <p:ext uri="{BB962C8B-B14F-4D97-AF65-F5344CB8AC3E}">
        <p14:creationId xmlns:p14="http://schemas.microsoft.com/office/powerpoint/2010/main" val="194471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9"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3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19000" b="-1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D648E0-5101-3127-E8FA-B781B62FAE64}"/>
              </a:ext>
            </a:extLst>
          </p:cNvPr>
          <p:cNvSpPr>
            <a:spLocks noGrp="1"/>
          </p:cNvSpPr>
          <p:nvPr>
            <p:ph idx="1"/>
          </p:nvPr>
        </p:nvSpPr>
        <p:spPr>
          <a:xfrm>
            <a:off x="838200" y="365760"/>
            <a:ext cx="10515600" cy="5811203"/>
          </a:xfrm>
          <a:solidFill>
            <a:schemeClr val="bg1"/>
          </a:solidFill>
        </p:spPr>
        <p:txBody>
          <a:bodyPr>
            <a:noAutofit/>
          </a:bodyPr>
          <a:lstStyle/>
          <a:p>
            <a:r>
              <a:rPr lang="en-US" sz="1800" dirty="0"/>
              <a:t>OpenAI Whisper encoder dataflow</a:t>
            </a:r>
            <a:endParaRPr lang="de-DE" sz="1800" dirty="0"/>
          </a:p>
        </p:txBody>
      </p:sp>
      <p:pic>
        <p:nvPicPr>
          <p:cNvPr id="4" name="Picture 3">
            <a:extLst>
              <a:ext uri="{FF2B5EF4-FFF2-40B4-BE49-F238E27FC236}">
                <a16:creationId xmlns:a16="http://schemas.microsoft.com/office/drawing/2014/main" id="{6400D9CA-97F4-B80C-BE16-DC45BCB9EFB9}"/>
              </a:ext>
            </a:extLst>
          </p:cNvPr>
          <p:cNvPicPr>
            <a:picLocks noChangeAspect="1"/>
          </p:cNvPicPr>
          <p:nvPr/>
        </p:nvPicPr>
        <p:blipFill>
          <a:blip r:embed="rId7"/>
          <a:stretch>
            <a:fillRect/>
          </a:stretch>
        </p:blipFill>
        <p:spPr>
          <a:xfrm>
            <a:off x="1844158" y="1028700"/>
            <a:ext cx="4087125" cy="4800600"/>
          </a:xfrm>
          <a:prstGeom prst="rect">
            <a:avLst/>
          </a:prstGeom>
        </p:spPr>
      </p:pic>
      <p:pic>
        <p:nvPicPr>
          <p:cNvPr id="6" name="Picture 5">
            <a:extLst>
              <a:ext uri="{FF2B5EF4-FFF2-40B4-BE49-F238E27FC236}">
                <a16:creationId xmlns:a16="http://schemas.microsoft.com/office/drawing/2014/main" id="{F78D01BA-EA2D-2B16-9D3D-94B2BA5CF1AD}"/>
              </a:ext>
            </a:extLst>
          </p:cNvPr>
          <p:cNvPicPr>
            <a:picLocks noChangeAspect="1"/>
          </p:cNvPicPr>
          <p:nvPr/>
        </p:nvPicPr>
        <p:blipFill>
          <a:blip r:embed="rId8"/>
          <a:stretch>
            <a:fillRect/>
          </a:stretch>
        </p:blipFill>
        <p:spPr>
          <a:xfrm>
            <a:off x="7360177" y="1018487"/>
            <a:ext cx="3326441" cy="1677023"/>
          </a:xfrm>
          <a:prstGeom prst="rect">
            <a:avLst/>
          </a:prstGeom>
        </p:spPr>
      </p:pic>
      <p:pic>
        <p:nvPicPr>
          <p:cNvPr id="9" name="parm_de_nat1">
            <a:hlinkClick r:id="" action="ppaction://media"/>
            <a:extLst>
              <a:ext uri="{FF2B5EF4-FFF2-40B4-BE49-F238E27FC236}">
                <a16:creationId xmlns:a16="http://schemas.microsoft.com/office/drawing/2014/main" id="{587EF709-2023-FDED-8026-53C9DF8D535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4103" y="4953747"/>
            <a:ext cx="609600" cy="609600"/>
          </a:xfrm>
          <a:prstGeom prst="rect">
            <a:avLst/>
          </a:prstGeom>
        </p:spPr>
      </p:pic>
      <p:pic>
        <p:nvPicPr>
          <p:cNvPr id="10" name="reconstructed_audio_parm_de_nat1">
            <a:hlinkClick r:id="" action="ppaction://media"/>
            <a:extLst>
              <a:ext uri="{FF2B5EF4-FFF2-40B4-BE49-F238E27FC236}">
                <a16:creationId xmlns:a16="http://schemas.microsoft.com/office/drawing/2014/main" id="{26DB7356-83F0-625C-E08C-3BB2D489A1DE}"/>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5746938" y="4344147"/>
            <a:ext cx="609600" cy="609600"/>
          </a:xfrm>
          <a:prstGeom prst="rect">
            <a:avLst/>
          </a:prstGeom>
        </p:spPr>
      </p:pic>
      <p:sp>
        <p:nvSpPr>
          <p:cNvPr id="11" name="Arrow: Right 10">
            <a:extLst>
              <a:ext uri="{FF2B5EF4-FFF2-40B4-BE49-F238E27FC236}">
                <a16:creationId xmlns:a16="http://schemas.microsoft.com/office/drawing/2014/main" id="{8A45716C-5555-5346-D348-C6BD658BA8D8}"/>
              </a:ext>
            </a:extLst>
          </p:cNvPr>
          <p:cNvSpPr/>
          <p:nvPr/>
        </p:nvSpPr>
        <p:spPr>
          <a:xfrm>
            <a:off x="5955918" y="1247399"/>
            <a:ext cx="1048385" cy="6096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de-DE" dirty="0"/>
          </a:p>
        </p:txBody>
      </p:sp>
      <p:pic>
        <p:nvPicPr>
          <p:cNvPr id="13" name="Picture 12">
            <a:extLst>
              <a:ext uri="{FF2B5EF4-FFF2-40B4-BE49-F238E27FC236}">
                <a16:creationId xmlns:a16="http://schemas.microsoft.com/office/drawing/2014/main" id="{22DD705F-9028-5AC4-F5E4-0E78E00F12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72384" y="2900645"/>
            <a:ext cx="3551940" cy="2357902"/>
          </a:xfrm>
          <a:prstGeom prst="rect">
            <a:avLst/>
          </a:prstGeom>
        </p:spPr>
      </p:pic>
    </p:spTree>
    <p:extLst>
      <p:ext uri="{BB962C8B-B14F-4D97-AF65-F5344CB8AC3E}">
        <p14:creationId xmlns:p14="http://schemas.microsoft.com/office/powerpoint/2010/main" val="300682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9"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3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9"/>
                </p:tgtEl>
              </p:cMediaNode>
            </p:audio>
            <p:audio>
              <p:cMediaNode vol="80000">
                <p:cTn id="12"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AC7C-82F3-7412-6635-443EC640EE10}"/>
              </a:ext>
            </a:extLst>
          </p:cNvPr>
          <p:cNvSpPr>
            <a:spLocks noGrp="1"/>
          </p:cNvSpPr>
          <p:nvPr>
            <p:ph type="title"/>
          </p:nvPr>
        </p:nvSpPr>
        <p:spPr>
          <a:solidFill>
            <a:schemeClr val="bg1"/>
          </a:solidFill>
        </p:spPr>
        <p:txBody>
          <a:bodyPr/>
          <a:lstStyle/>
          <a:p>
            <a:r>
              <a:rPr lang="de-DE" b="1" dirty="0"/>
              <a:t>Personal Background (in AI/ML)</a:t>
            </a:r>
          </a:p>
        </p:txBody>
      </p:sp>
      <p:sp>
        <p:nvSpPr>
          <p:cNvPr id="3" name="Content Placeholder 2">
            <a:extLst>
              <a:ext uri="{FF2B5EF4-FFF2-40B4-BE49-F238E27FC236}">
                <a16:creationId xmlns:a16="http://schemas.microsoft.com/office/drawing/2014/main" id="{A1D648E0-5101-3127-E8FA-B781B62FAE64}"/>
              </a:ext>
            </a:extLst>
          </p:cNvPr>
          <p:cNvSpPr>
            <a:spLocks noGrp="1"/>
          </p:cNvSpPr>
          <p:nvPr>
            <p:ph idx="1"/>
          </p:nvPr>
        </p:nvSpPr>
        <p:spPr>
          <a:solidFill>
            <a:schemeClr val="bg1"/>
          </a:solidFill>
        </p:spPr>
        <p:txBody>
          <a:bodyPr>
            <a:noAutofit/>
          </a:bodyPr>
          <a:lstStyle/>
          <a:p>
            <a:r>
              <a:rPr lang="en-US" sz="1800" b="1" dirty="0"/>
              <a:t>Composer/Performer Background</a:t>
            </a:r>
            <a:endParaRPr lang="en-US" sz="1800" dirty="0"/>
          </a:p>
          <a:p>
            <a:pPr lvl="1"/>
            <a:r>
              <a:rPr lang="en-US" sz="1800" dirty="0"/>
              <a:t>Strong foundation in algorithmic composition</a:t>
            </a:r>
          </a:p>
          <a:p>
            <a:pPr lvl="1"/>
            <a:r>
              <a:rPr lang="en-US" sz="1800" dirty="0"/>
              <a:t>Expertise in Max, Audiosculpt and OpenMusic</a:t>
            </a:r>
          </a:p>
          <a:p>
            <a:pPr lvl="1"/>
            <a:r>
              <a:rPr lang="en-US" sz="1800" dirty="0"/>
              <a:t>Focus on generative algorithms</a:t>
            </a:r>
          </a:p>
          <a:p>
            <a:r>
              <a:rPr lang="en-US" sz="1800" b="1" dirty="0"/>
              <a:t>CAMAT Project (2021-22)</a:t>
            </a:r>
          </a:p>
          <a:p>
            <a:pPr lvl="1"/>
            <a:r>
              <a:rPr lang="en-US" sz="1800" dirty="0"/>
              <a:t>Python-based toolbox for symbolic music analysis</a:t>
            </a:r>
          </a:p>
          <a:p>
            <a:pPr lvl="1"/>
            <a:r>
              <a:rPr lang="en-US" sz="1800" dirty="0"/>
              <a:t>Conducted at HfM Weimar under the leadership of Martin Pfleiderer</a:t>
            </a:r>
          </a:p>
          <a:p>
            <a:pPr lvl="1"/>
            <a:r>
              <a:rPr lang="en-US" sz="1800" dirty="0"/>
              <a:t>Researchers: Egor Polyakov and Christon-Ragavan Nadar (Semantic Music Technologies Group at Fraunhofer-Institut für Digitale Medientechnologie)</a:t>
            </a:r>
          </a:p>
          <a:p>
            <a:pPr lvl="1"/>
            <a:r>
              <a:rPr lang="en-US" sz="1800" dirty="0"/>
              <a:t>AI was not a core component of the project, but interaction with Christon-Ragavan Nadar introduced me to machine learning topics, such as audio classification and dimensionality reduction</a:t>
            </a:r>
          </a:p>
          <a:p>
            <a:r>
              <a:rPr lang="en-US" sz="1800" b="1" dirty="0"/>
              <a:t>Shift in Research Focus towards machine learning applications in music</a:t>
            </a:r>
          </a:p>
          <a:p>
            <a:pPr lvl="1"/>
            <a:r>
              <a:rPr lang="en-US" sz="1800" dirty="0"/>
              <a:t>ML-assisted audio synthesis</a:t>
            </a:r>
          </a:p>
          <a:p>
            <a:pPr lvl="1"/>
            <a:r>
              <a:rPr lang="en-US" sz="1800" dirty="0"/>
              <a:t>Audio and symbolic music generation</a:t>
            </a:r>
            <a:endParaRPr lang="de-DE" sz="1800" dirty="0"/>
          </a:p>
        </p:txBody>
      </p:sp>
    </p:spTree>
    <p:extLst>
      <p:ext uri="{BB962C8B-B14F-4D97-AF65-F5344CB8AC3E}">
        <p14:creationId xmlns:p14="http://schemas.microsoft.com/office/powerpoint/2010/main" val="3595066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19000" b="-1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AC7C-82F3-7412-6635-443EC640EE10}"/>
              </a:ext>
            </a:extLst>
          </p:cNvPr>
          <p:cNvSpPr>
            <a:spLocks noGrp="1"/>
          </p:cNvSpPr>
          <p:nvPr>
            <p:ph type="title"/>
          </p:nvPr>
        </p:nvSpPr>
        <p:spPr>
          <a:solidFill>
            <a:schemeClr val="bg1"/>
          </a:solidFill>
        </p:spPr>
        <p:txBody>
          <a:bodyPr/>
          <a:lstStyle/>
          <a:p>
            <a:r>
              <a:rPr lang="en-US" b="1" dirty="0"/>
              <a:t>Datasets (over 1m examples total)</a:t>
            </a:r>
          </a:p>
        </p:txBody>
      </p:sp>
      <p:pic>
        <p:nvPicPr>
          <p:cNvPr id="4" name="31WGUPOYS5g_22-d62c85aac180f46c7020b826f2612d0b">
            <a:hlinkClick r:id="" action="ppaction://media"/>
            <a:extLst>
              <a:ext uri="{FF2B5EF4-FFF2-40B4-BE49-F238E27FC236}">
                <a16:creationId xmlns:a16="http://schemas.microsoft.com/office/drawing/2014/main" id="{6403D0E1-FB04-BA1A-DEDD-4458BFDD77E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6175807" y="1819655"/>
            <a:ext cx="5177993" cy="2912555"/>
          </a:xfrm>
        </p:spPr>
      </p:pic>
      <p:sp>
        <p:nvSpPr>
          <p:cNvPr id="5" name="TextBox 4">
            <a:extLst>
              <a:ext uri="{FF2B5EF4-FFF2-40B4-BE49-F238E27FC236}">
                <a16:creationId xmlns:a16="http://schemas.microsoft.com/office/drawing/2014/main" id="{254C5F2C-7B61-0463-2218-87A4A80384AA}"/>
              </a:ext>
            </a:extLst>
          </p:cNvPr>
          <p:cNvSpPr txBox="1"/>
          <p:nvPr/>
        </p:nvSpPr>
        <p:spPr>
          <a:xfrm>
            <a:off x="2438958" y="1819655"/>
            <a:ext cx="3657042" cy="923330"/>
          </a:xfrm>
          <a:prstGeom prst="rect">
            <a:avLst/>
          </a:prstGeom>
          <a:solidFill>
            <a:schemeClr val="bg1"/>
          </a:solidFill>
        </p:spPr>
        <p:txBody>
          <a:bodyPr wrap="square" rtlCol="0">
            <a:spAutoFit/>
          </a:bodyPr>
          <a:lstStyle/>
          <a:p>
            <a:r>
              <a:rPr lang="en-US" b="1" dirty="0"/>
              <a:t>“A child shouts, and an adult male speaks, while an emergency vehicle siren sounds with the horn blowing”</a:t>
            </a:r>
          </a:p>
        </p:txBody>
      </p:sp>
      <p:sp>
        <p:nvSpPr>
          <p:cNvPr id="6" name="TextBox 5">
            <a:extLst>
              <a:ext uri="{FF2B5EF4-FFF2-40B4-BE49-F238E27FC236}">
                <a16:creationId xmlns:a16="http://schemas.microsoft.com/office/drawing/2014/main" id="{156BA1A6-F708-3943-A7EB-2257DCAABD4A}"/>
              </a:ext>
            </a:extLst>
          </p:cNvPr>
          <p:cNvSpPr txBox="1"/>
          <p:nvPr/>
        </p:nvSpPr>
        <p:spPr>
          <a:xfrm>
            <a:off x="5611368" y="6138894"/>
            <a:ext cx="2206752" cy="369332"/>
          </a:xfrm>
          <a:prstGeom prst="rect">
            <a:avLst/>
          </a:prstGeom>
          <a:solidFill>
            <a:schemeClr val="bg1"/>
          </a:solidFill>
        </p:spPr>
        <p:txBody>
          <a:bodyPr wrap="square" rtlCol="0">
            <a:spAutoFit/>
          </a:bodyPr>
          <a:lstStyle/>
          <a:p>
            <a:r>
              <a:rPr lang="en-US" b="1" dirty="0"/>
              <a:t>„playing snare drum“</a:t>
            </a:r>
          </a:p>
        </p:txBody>
      </p:sp>
      <p:pic>
        <p:nvPicPr>
          <p:cNvPr id="8" name="Vgx12pj9DNc_40000_50000">
            <a:hlinkClick r:id="" action="ppaction://media"/>
            <a:extLst>
              <a:ext uri="{FF2B5EF4-FFF2-40B4-BE49-F238E27FC236}">
                <a16:creationId xmlns:a16="http://schemas.microsoft.com/office/drawing/2014/main" id="{BDE23777-D1CF-02DB-92A3-3ABE69B1B4FF}"/>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838200" y="3842495"/>
            <a:ext cx="4711787" cy="2650380"/>
          </a:xfrm>
          <a:prstGeom prst="rect">
            <a:avLst/>
          </a:prstGeom>
        </p:spPr>
      </p:pic>
      <p:sp>
        <p:nvSpPr>
          <p:cNvPr id="11" name="TextBox 10">
            <a:extLst>
              <a:ext uri="{FF2B5EF4-FFF2-40B4-BE49-F238E27FC236}">
                <a16:creationId xmlns:a16="http://schemas.microsoft.com/office/drawing/2014/main" id="{37FA66CF-5991-7B81-3AC8-857A8223AA76}"/>
              </a:ext>
            </a:extLst>
          </p:cNvPr>
          <p:cNvSpPr txBox="1"/>
          <p:nvPr/>
        </p:nvSpPr>
        <p:spPr>
          <a:xfrm>
            <a:off x="6453848" y="5325060"/>
            <a:ext cx="4899952" cy="369332"/>
          </a:xfrm>
          <a:prstGeom prst="rect">
            <a:avLst/>
          </a:prstGeom>
          <a:solidFill>
            <a:schemeClr val="bg1"/>
          </a:solidFill>
        </p:spPr>
        <p:txBody>
          <a:bodyPr wrap="square">
            <a:spAutoFit/>
          </a:bodyPr>
          <a:lstStyle/>
          <a:p>
            <a:r>
              <a:rPr lang="de-DE" dirty="0"/>
              <a:t>https://research.google.com/audioset/index.html</a:t>
            </a:r>
          </a:p>
        </p:txBody>
      </p:sp>
    </p:spTree>
    <p:extLst>
      <p:ext uri="{BB962C8B-B14F-4D97-AF65-F5344CB8AC3E}">
        <p14:creationId xmlns:p14="http://schemas.microsoft.com/office/powerpoint/2010/main" val="400255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8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3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AC7C-82F3-7412-6635-443EC640EE10}"/>
              </a:ext>
            </a:extLst>
          </p:cNvPr>
          <p:cNvSpPr>
            <a:spLocks noGrp="1"/>
          </p:cNvSpPr>
          <p:nvPr>
            <p:ph type="title"/>
          </p:nvPr>
        </p:nvSpPr>
        <p:spPr>
          <a:solidFill>
            <a:schemeClr val="bg1"/>
          </a:solidFill>
        </p:spPr>
        <p:txBody>
          <a:bodyPr/>
          <a:lstStyle/>
          <a:p>
            <a:r>
              <a:rPr lang="en-US" b="1" dirty="0"/>
              <a:t>AQA LLM Training</a:t>
            </a:r>
          </a:p>
        </p:txBody>
      </p:sp>
      <p:sp>
        <p:nvSpPr>
          <p:cNvPr id="3" name="Content Placeholder 2">
            <a:extLst>
              <a:ext uri="{FF2B5EF4-FFF2-40B4-BE49-F238E27FC236}">
                <a16:creationId xmlns:a16="http://schemas.microsoft.com/office/drawing/2014/main" id="{A1D648E0-5101-3127-E8FA-B781B62FAE64}"/>
              </a:ext>
            </a:extLst>
          </p:cNvPr>
          <p:cNvSpPr>
            <a:spLocks noGrp="1"/>
          </p:cNvSpPr>
          <p:nvPr>
            <p:ph idx="1"/>
          </p:nvPr>
        </p:nvSpPr>
        <p:spPr>
          <a:xfrm>
            <a:off x="838200" y="1825625"/>
            <a:ext cx="10515600" cy="4785488"/>
          </a:xfrm>
          <a:solidFill>
            <a:schemeClr val="bg1"/>
          </a:solidFill>
        </p:spPr>
        <p:txBody>
          <a:bodyPr>
            <a:noAutofit/>
          </a:bodyPr>
          <a:lstStyle/>
          <a:p>
            <a:r>
              <a:rPr lang="en-US" sz="1800" b="1" dirty="0"/>
              <a:t>Synthetic Dataset Creation</a:t>
            </a:r>
            <a:endParaRPr lang="en-US" sz="1800" dirty="0"/>
          </a:p>
          <a:p>
            <a:pPr lvl="1"/>
            <a:r>
              <a:rPr lang="en-US" sz="1800" dirty="0"/>
              <a:t>ChatGPT uses reasoning (</a:t>
            </a:r>
            <a:r>
              <a:rPr lang="de-DE" sz="1800" dirty="0"/>
              <a:t>"</a:t>
            </a:r>
            <a:r>
              <a:rPr lang="en-US" sz="1800" dirty="0"/>
              <a:t>hallucinates</a:t>
            </a:r>
            <a:r>
              <a:rPr lang="de-DE" sz="1800" dirty="0"/>
              <a:t>„)</a:t>
            </a:r>
            <a:r>
              <a:rPr lang="en-US" sz="1800" dirty="0"/>
              <a:t> to generate hypothetical scenarios where specific audio cues might be present</a:t>
            </a:r>
          </a:p>
          <a:p>
            <a:pPr lvl="1"/>
            <a:r>
              <a:rPr lang="en-US" sz="1800" dirty="0"/>
              <a:t>The model leverages both reasoning and creativity to infer what could happen in a particular audio environment</a:t>
            </a:r>
            <a:endParaRPr lang="de-DE" sz="1800" dirty="0"/>
          </a:p>
          <a:p>
            <a:r>
              <a:rPr lang="en-US" sz="1800" b="1" dirty="0"/>
              <a:t>Sources for Data Generation</a:t>
            </a:r>
            <a:endParaRPr lang="en-US" sz="1800" dirty="0"/>
          </a:p>
          <a:p>
            <a:pPr lvl="1"/>
            <a:r>
              <a:rPr lang="en-US" sz="1800" dirty="0"/>
              <a:t>Audio descriptions from an existing dataset provide a foundational reference for the hallucinated scenarios</a:t>
            </a:r>
          </a:p>
          <a:p>
            <a:pPr lvl="1"/>
            <a:r>
              <a:rPr lang="en-US" sz="1800" dirty="0"/>
              <a:t>Whisper decoder output is used to extract detailed information from the audio, offering a more refined input for generating plausible descriptions</a:t>
            </a:r>
            <a:endParaRPr lang="de-DE" sz="1800" dirty="0"/>
          </a:p>
          <a:p>
            <a:r>
              <a:rPr lang="en-US" sz="1800" b="1" dirty="0"/>
              <a:t>Training Objective</a:t>
            </a:r>
            <a:endParaRPr lang="en-US" sz="1800" dirty="0"/>
          </a:p>
          <a:p>
            <a:pPr lvl="1"/>
            <a:r>
              <a:rPr lang="en-US" sz="1800" dirty="0"/>
              <a:t>The goal is to create a synthetic dataset that can train large language models (LLMs) to analyze and describe audio in a way that integrates reasoning and contextual awareness, going beyond basic feature extraction or classification</a:t>
            </a:r>
          </a:p>
          <a:p>
            <a:pPr lvl="1"/>
            <a:r>
              <a:rPr lang="en-US" sz="1800" dirty="0"/>
              <a:t>By simulating hypothetical settings with relevant audio cues, this approach aims to enhance the LLM’s ability to understand and interpret complex audio scenes</a:t>
            </a:r>
          </a:p>
        </p:txBody>
      </p:sp>
    </p:spTree>
    <p:extLst>
      <p:ext uri="{BB962C8B-B14F-4D97-AF65-F5344CB8AC3E}">
        <p14:creationId xmlns:p14="http://schemas.microsoft.com/office/powerpoint/2010/main" val="3975598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1D0981-6B3D-4D45-A0D3-D303C7866E33}"/>
              </a:ext>
            </a:extLst>
          </p:cNvPr>
          <p:cNvPicPr>
            <a:picLocks noChangeAspect="1"/>
          </p:cNvPicPr>
          <p:nvPr/>
        </p:nvPicPr>
        <p:blipFill>
          <a:blip r:embed="rId3"/>
          <a:stretch>
            <a:fillRect/>
          </a:stretch>
        </p:blipFill>
        <p:spPr>
          <a:xfrm>
            <a:off x="891540" y="1329886"/>
            <a:ext cx="10408920" cy="1250234"/>
          </a:xfrm>
          <a:prstGeom prst="rect">
            <a:avLst/>
          </a:prstGeom>
        </p:spPr>
      </p:pic>
      <p:pic>
        <p:nvPicPr>
          <p:cNvPr id="9" name="Picture 8">
            <a:extLst>
              <a:ext uri="{FF2B5EF4-FFF2-40B4-BE49-F238E27FC236}">
                <a16:creationId xmlns:a16="http://schemas.microsoft.com/office/drawing/2014/main" id="{C8597E4D-236B-137F-7EAD-C34502F75B24}"/>
              </a:ext>
            </a:extLst>
          </p:cNvPr>
          <p:cNvPicPr>
            <a:picLocks noChangeAspect="1"/>
          </p:cNvPicPr>
          <p:nvPr/>
        </p:nvPicPr>
        <p:blipFill>
          <a:blip r:embed="rId4"/>
          <a:stretch>
            <a:fillRect/>
          </a:stretch>
        </p:blipFill>
        <p:spPr>
          <a:xfrm>
            <a:off x="4004588" y="3646544"/>
            <a:ext cx="4182059" cy="819264"/>
          </a:xfrm>
          <a:prstGeom prst="rect">
            <a:avLst/>
          </a:prstGeom>
        </p:spPr>
      </p:pic>
      <p:pic>
        <p:nvPicPr>
          <p:cNvPr id="11" name="Picture 10">
            <a:extLst>
              <a:ext uri="{FF2B5EF4-FFF2-40B4-BE49-F238E27FC236}">
                <a16:creationId xmlns:a16="http://schemas.microsoft.com/office/drawing/2014/main" id="{D21FA710-8610-ECA8-6EE0-B7113D42BF55}"/>
              </a:ext>
            </a:extLst>
          </p:cNvPr>
          <p:cNvPicPr>
            <a:picLocks noChangeAspect="1"/>
          </p:cNvPicPr>
          <p:nvPr/>
        </p:nvPicPr>
        <p:blipFill>
          <a:blip r:embed="rId5"/>
          <a:stretch>
            <a:fillRect/>
          </a:stretch>
        </p:blipFill>
        <p:spPr>
          <a:xfrm>
            <a:off x="4014497" y="4527849"/>
            <a:ext cx="4163006" cy="1000265"/>
          </a:xfrm>
          <a:prstGeom prst="rect">
            <a:avLst/>
          </a:prstGeom>
        </p:spPr>
      </p:pic>
      <p:sp>
        <p:nvSpPr>
          <p:cNvPr id="16" name="TextBox 15">
            <a:extLst>
              <a:ext uri="{FF2B5EF4-FFF2-40B4-BE49-F238E27FC236}">
                <a16:creationId xmlns:a16="http://schemas.microsoft.com/office/drawing/2014/main" id="{F417EFD9-F02E-EA93-5729-A8B681F04C8E}"/>
              </a:ext>
            </a:extLst>
          </p:cNvPr>
          <p:cNvSpPr txBox="1"/>
          <p:nvPr/>
        </p:nvSpPr>
        <p:spPr>
          <a:xfrm>
            <a:off x="4234822" y="2704202"/>
            <a:ext cx="3286990" cy="369332"/>
          </a:xfrm>
          <a:prstGeom prst="rect">
            <a:avLst/>
          </a:prstGeom>
          <a:solidFill>
            <a:schemeClr val="bg1"/>
          </a:solidFill>
        </p:spPr>
        <p:txBody>
          <a:bodyPr wrap="none" rtlCol="0">
            <a:spAutoFit/>
          </a:bodyPr>
          <a:lstStyle/>
          <a:p>
            <a:r>
              <a:rPr lang="en-US" dirty="0"/>
              <a:t>Whisper-AT audio tagging output</a:t>
            </a:r>
          </a:p>
        </p:txBody>
      </p:sp>
      <p:sp>
        <p:nvSpPr>
          <p:cNvPr id="17" name="TextBox 16">
            <a:extLst>
              <a:ext uri="{FF2B5EF4-FFF2-40B4-BE49-F238E27FC236}">
                <a16:creationId xmlns:a16="http://schemas.microsoft.com/office/drawing/2014/main" id="{05550720-9A44-15C5-3E28-E1B4265A7CD5}"/>
              </a:ext>
            </a:extLst>
          </p:cNvPr>
          <p:cNvSpPr txBox="1"/>
          <p:nvPr/>
        </p:nvSpPr>
        <p:spPr>
          <a:xfrm>
            <a:off x="4419355" y="5652196"/>
            <a:ext cx="3353290" cy="369332"/>
          </a:xfrm>
          <a:prstGeom prst="rect">
            <a:avLst/>
          </a:prstGeom>
          <a:solidFill>
            <a:schemeClr val="bg1"/>
          </a:solidFill>
        </p:spPr>
        <p:txBody>
          <a:bodyPr wrap="none" rtlCol="0">
            <a:spAutoFit/>
          </a:bodyPr>
          <a:lstStyle/>
          <a:p>
            <a:r>
              <a:rPr lang="en-US" dirty="0"/>
              <a:t>AQA pairings from LTU-AS dataset</a:t>
            </a:r>
          </a:p>
        </p:txBody>
      </p:sp>
    </p:spTree>
    <p:extLst>
      <p:ext uri="{BB962C8B-B14F-4D97-AF65-F5344CB8AC3E}">
        <p14:creationId xmlns:p14="http://schemas.microsoft.com/office/powerpoint/2010/main" val="2580708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9000" b="-1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AC7C-82F3-7412-6635-443EC640EE10}"/>
              </a:ext>
            </a:extLst>
          </p:cNvPr>
          <p:cNvSpPr>
            <a:spLocks noGrp="1"/>
          </p:cNvSpPr>
          <p:nvPr>
            <p:ph type="title"/>
          </p:nvPr>
        </p:nvSpPr>
        <p:spPr>
          <a:solidFill>
            <a:schemeClr val="bg1"/>
          </a:solidFill>
        </p:spPr>
        <p:txBody>
          <a:bodyPr/>
          <a:lstStyle/>
          <a:p>
            <a:r>
              <a:rPr lang="en-US" b="1" dirty="0"/>
              <a:t>What exactly are we getting as the output?</a:t>
            </a:r>
          </a:p>
        </p:txBody>
      </p:sp>
      <p:pic>
        <p:nvPicPr>
          <p:cNvPr id="4" name="Content Placeholder 3">
            <a:extLst>
              <a:ext uri="{FF2B5EF4-FFF2-40B4-BE49-F238E27FC236}">
                <a16:creationId xmlns:a16="http://schemas.microsoft.com/office/drawing/2014/main" id="{7CF94CFB-AE90-BA6E-443A-D6E82F7B2978}"/>
              </a:ext>
            </a:extLst>
          </p:cNvPr>
          <p:cNvPicPr>
            <a:picLocks noGrp="1" noChangeAspect="1"/>
          </p:cNvPicPr>
          <p:nvPr>
            <p:ph idx="1"/>
          </p:nvPr>
        </p:nvPicPr>
        <p:blipFill>
          <a:blip r:embed="rId5"/>
          <a:stretch>
            <a:fillRect/>
          </a:stretch>
        </p:blipFill>
        <p:spPr>
          <a:xfrm>
            <a:off x="7409364" y="2178006"/>
            <a:ext cx="3944436" cy="2903411"/>
          </a:xfrm>
          <a:prstGeom prst="rect">
            <a:avLst/>
          </a:prstGeom>
        </p:spPr>
      </p:pic>
      <p:pic>
        <p:nvPicPr>
          <p:cNvPr id="5" name="reconstructed_audio_parm_de_nat1">
            <a:hlinkClick r:id="" action="ppaction://media"/>
            <a:extLst>
              <a:ext uri="{FF2B5EF4-FFF2-40B4-BE49-F238E27FC236}">
                <a16:creationId xmlns:a16="http://schemas.microsoft.com/office/drawing/2014/main" id="{B7A9A393-ACCC-5C4B-C6A1-062F4A6D10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 y="2819400"/>
            <a:ext cx="609600" cy="609600"/>
          </a:xfrm>
          <a:prstGeom prst="rect">
            <a:avLst/>
          </a:prstGeom>
        </p:spPr>
      </p:pic>
      <p:pic>
        <p:nvPicPr>
          <p:cNvPr id="6" name="Picture 5">
            <a:extLst>
              <a:ext uri="{FF2B5EF4-FFF2-40B4-BE49-F238E27FC236}">
                <a16:creationId xmlns:a16="http://schemas.microsoft.com/office/drawing/2014/main" id="{C6F21081-D8D8-F055-76A8-BFA918EF57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25553" y="2178006"/>
            <a:ext cx="3551940" cy="2357902"/>
          </a:xfrm>
          <a:prstGeom prst="rect">
            <a:avLst/>
          </a:prstGeom>
        </p:spPr>
      </p:pic>
      <p:sp>
        <p:nvSpPr>
          <p:cNvPr id="7" name="TextBox 6">
            <a:extLst>
              <a:ext uri="{FF2B5EF4-FFF2-40B4-BE49-F238E27FC236}">
                <a16:creationId xmlns:a16="http://schemas.microsoft.com/office/drawing/2014/main" id="{54B64D76-D758-D681-1DB7-C8B59A7E50AD}"/>
              </a:ext>
            </a:extLst>
          </p:cNvPr>
          <p:cNvSpPr txBox="1"/>
          <p:nvPr/>
        </p:nvSpPr>
        <p:spPr>
          <a:xfrm>
            <a:off x="7626361" y="5145498"/>
            <a:ext cx="3510442" cy="1200329"/>
          </a:xfrm>
          <a:prstGeom prst="rect">
            <a:avLst/>
          </a:prstGeom>
          <a:solidFill>
            <a:schemeClr val="bg1"/>
          </a:solidFill>
        </p:spPr>
        <p:txBody>
          <a:bodyPr wrap="square" rtlCol="0">
            <a:spAutoFit/>
          </a:bodyPr>
          <a:lstStyle/>
          <a:p>
            <a:r>
              <a:rPr lang="en-US" dirty="0"/>
              <a:t>Embedding space fine-tuned using ChatGPT-generated hypothetical scenarios where specific audio cues might be present</a:t>
            </a:r>
            <a:endParaRPr lang="de-DE" dirty="0"/>
          </a:p>
        </p:txBody>
      </p:sp>
      <p:sp>
        <p:nvSpPr>
          <p:cNvPr id="8" name="TextBox 7">
            <a:extLst>
              <a:ext uri="{FF2B5EF4-FFF2-40B4-BE49-F238E27FC236}">
                <a16:creationId xmlns:a16="http://schemas.microsoft.com/office/drawing/2014/main" id="{AE2A4EFE-11A4-2D10-10DB-859274C5397A}"/>
              </a:ext>
            </a:extLst>
          </p:cNvPr>
          <p:cNvSpPr txBox="1"/>
          <p:nvPr/>
        </p:nvSpPr>
        <p:spPr>
          <a:xfrm>
            <a:off x="259700" y="3612578"/>
            <a:ext cx="1766600" cy="1200329"/>
          </a:xfrm>
          <a:prstGeom prst="rect">
            <a:avLst/>
          </a:prstGeom>
          <a:solidFill>
            <a:schemeClr val="bg1"/>
          </a:solidFill>
        </p:spPr>
        <p:txBody>
          <a:bodyPr wrap="square" rtlCol="0">
            <a:spAutoFit/>
          </a:bodyPr>
          <a:lstStyle/>
          <a:p>
            <a:r>
              <a:rPr lang="en-US" dirty="0"/>
              <a:t>Heavily distorted audio used as an analysis source (max. 10 sec)</a:t>
            </a:r>
          </a:p>
        </p:txBody>
      </p:sp>
      <p:sp>
        <p:nvSpPr>
          <p:cNvPr id="10" name="Arrow: Right 9">
            <a:extLst>
              <a:ext uri="{FF2B5EF4-FFF2-40B4-BE49-F238E27FC236}">
                <a16:creationId xmlns:a16="http://schemas.microsoft.com/office/drawing/2014/main" id="{BF94C27E-11C2-A176-5F49-CB5F600A9A63}"/>
              </a:ext>
            </a:extLst>
          </p:cNvPr>
          <p:cNvSpPr/>
          <p:nvPr/>
        </p:nvSpPr>
        <p:spPr>
          <a:xfrm>
            <a:off x="1659993" y="2747357"/>
            <a:ext cx="953367" cy="6096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de-DE" dirty="0"/>
          </a:p>
        </p:txBody>
      </p:sp>
      <p:sp>
        <p:nvSpPr>
          <p:cNvPr id="11" name="TextBox 10">
            <a:extLst>
              <a:ext uri="{FF2B5EF4-FFF2-40B4-BE49-F238E27FC236}">
                <a16:creationId xmlns:a16="http://schemas.microsoft.com/office/drawing/2014/main" id="{CB52FFF4-70D3-D958-6001-9514EFE3EFF7}"/>
              </a:ext>
            </a:extLst>
          </p:cNvPr>
          <p:cNvSpPr txBox="1"/>
          <p:nvPr/>
        </p:nvSpPr>
        <p:spPr>
          <a:xfrm>
            <a:off x="3184481" y="4582657"/>
            <a:ext cx="2911519" cy="1200329"/>
          </a:xfrm>
          <a:prstGeom prst="rect">
            <a:avLst/>
          </a:prstGeom>
          <a:solidFill>
            <a:schemeClr val="bg1"/>
          </a:solidFill>
        </p:spPr>
        <p:txBody>
          <a:bodyPr wrap="square" rtlCol="0">
            <a:spAutoFit/>
          </a:bodyPr>
          <a:lstStyle/>
          <a:p>
            <a:r>
              <a:rPr lang="en-US" dirty="0"/>
              <a:t>Embedding space fine-tuned for audio classification based on annotated YouTube videos</a:t>
            </a:r>
          </a:p>
        </p:txBody>
      </p:sp>
      <p:sp>
        <p:nvSpPr>
          <p:cNvPr id="12" name="Arrow: Right 11">
            <a:extLst>
              <a:ext uri="{FF2B5EF4-FFF2-40B4-BE49-F238E27FC236}">
                <a16:creationId xmlns:a16="http://schemas.microsoft.com/office/drawing/2014/main" id="{F19EAD58-06E1-35D5-AB24-82C12EC48999}"/>
              </a:ext>
            </a:extLst>
          </p:cNvPr>
          <p:cNvSpPr/>
          <p:nvPr/>
        </p:nvSpPr>
        <p:spPr>
          <a:xfrm>
            <a:off x="6566001" y="2819400"/>
            <a:ext cx="654854" cy="6096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de-DE" dirty="0"/>
          </a:p>
        </p:txBody>
      </p:sp>
    </p:spTree>
    <p:extLst>
      <p:ext uri="{BB962C8B-B14F-4D97-AF65-F5344CB8AC3E}">
        <p14:creationId xmlns:p14="http://schemas.microsoft.com/office/powerpoint/2010/main" val="7581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AC7C-82F3-7412-6635-443EC640EE10}"/>
              </a:ext>
            </a:extLst>
          </p:cNvPr>
          <p:cNvSpPr>
            <a:spLocks noGrp="1"/>
          </p:cNvSpPr>
          <p:nvPr>
            <p:ph type="title"/>
          </p:nvPr>
        </p:nvSpPr>
        <p:spPr>
          <a:solidFill>
            <a:schemeClr val="bg1"/>
          </a:solidFill>
        </p:spPr>
        <p:txBody>
          <a:bodyPr/>
          <a:lstStyle/>
          <a:p>
            <a:r>
              <a:rPr lang="en-US" b="1" dirty="0"/>
              <a:t>Another options?</a:t>
            </a:r>
          </a:p>
        </p:txBody>
      </p:sp>
      <p:sp>
        <p:nvSpPr>
          <p:cNvPr id="3" name="Content Placeholder 2">
            <a:extLst>
              <a:ext uri="{FF2B5EF4-FFF2-40B4-BE49-F238E27FC236}">
                <a16:creationId xmlns:a16="http://schemas.microsoft.com/office/drawing/2014/main" id="{A1D648E0-5101-3127-E8FA-B781B62FAE64}"/>
              </a:ext>
            </a:extLst>
          </p:cNvPr>
          <p:cNvSpPr>
            <a:spLocks noGrp="1"/>
          </p:cNvSpPr>
          <p:nvPr>
            <p:ph idx="1"/>
          </p:nvPr>
        </p:nvSpPr>
        <p:spPr>
          <a:solidFill>
            <a:schemeClr val="bg1"/>
          </a:solidFill>
        </p:spPr>
        <p:txBody>
          <a:bodyPr>
            <a:normAutofit/>
          </a:bodyPr>
          <a:lstStyle/>
          <a:p>
            <a:r>
              <a:rPr lang="da-DK" sz="1800" b="1" dirty="0"/>
              <a:t>CLAP (Elizalde et al., 2022)</a:t>
            </a:r>
          </a:p>
          <a:p>
            <a:pPr lvl="1"/>
            <a:r>
              <a:rPr lang="en-US" sz="1800" dirty="0"/>
              <a:t>Currently (one of the) best performing audio classifiers (98% on ESC-50)</a:t>
            </a:r>
          </a:p>
          <a:p>
            <a:pPr lvl="1"/>
            <a:r>
              <a:rPr lang="en-US" sz="1800" dirty="0"/>
              <a:t>Features higher signal bandwidth in the encoder compared to Whisper</a:t>
            </a:r>
          </a:p>
          <a:p>
            <a:pPr lvl="1"/>
            <a:r>
              <a:rPr lang="en-US" sz="1800" dirty="0"/>
              <a:t>Maximum sample length of 5 seconds</a:t>
            </a:r>
          </a:p>
          <a:p>
            <a:endParaRPr lang="de-DE" sz="1800" dirty="0"/>
          </a:p>
          <a:p>
            <a:r>
              <a:rPr lang="de-DE" sz="1800" b="1" dirty="0"/>
              <a:t>LLark (Gardner et al., 2024)</a:t>
            </a:r>
          </a:p>
          <a:p>
            <a:pPr lvl="1"/>
            <a:r>
              <a:rPr lang="en-US" sz="1800" dirty="0"/>
              <a:t>Promising new model from Spotify, designed specifically for music understanding</a:t>
            </a:r>
          </a:p>
          <a:p>
            <a:pPr lvl="1"/>
            <a:r>
              <a:rPr lang="en-US" sz="1800" dirty="0"/>
              <a:t>Capable of analyzing audio segments up to 25 seconds in length</a:t>
            </a:r>
          </a:p>
          <a:p>
            <a:pPr lvl="1"/>
            <a:r>
              <a:rPr lang="en-US" sz="1800" dirty="0"/>
              <a:t>Analysis Approach: Waveform-based, based on OpenAI's Jukebox, with a resolution of 44.1 kHz</a:t>
            </a:r>
            <a:endParaRPr lang="de-DE" sz="1800" dirty="0"/>
          </a:p>
          <a:p>
            <a:endParaRPr lang="de-DE" sz="1800" dirty="0"/>
          </a:p>
          <a:p>
            <a:r>
              <a:rPr lang="en-US" sz="1800" b="1" dirty="0"/>
              <a:t>Common Limitations</a:t>
            </a:r>
            <a:endParaRPr lang="en-US" sz="1800" dirty="0"/>
          </a:p>
          <a:p>
            <a:pPr lvl="1"/>
            <a:r>
              <a:rPr lang="en-US" sz="1800" dirty="0"/>
              <a:t>Neither model has online accessible inference</a:t>
            </a:r>
          </a:p>
          <a:p>
            <a:pPr lvl="1"/>
            <a:r>
              <a:rPr lang="en-US" sz="1800" dirty="0"/>
              <a:t>Requires server-grade hardware and a lot of python experience to run</a:t>
            </a:r>
          </a:p>
        </p:txBody>
      </p:sp>
    </p:spTree>
    <p:extLst>
      <p:ext uri="{BB962C8B-B14F-4D97-AF65-F5344CB8AC3E}">
        <p14:creationId xmlns:p14="http://schemas.microsoft.com/office/powerpoint/2010/main" val="1648013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19000" b="-1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1D9B9-F1ED-0D53-549B-DDFD1FDABA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1831" y="64008"/>
            <a:ext cx="7722133" cy="3255818"/>
          </a:xfrm>
          <a:prstGeom prst="rect">
            <a:avLst/>
          </a:prstGeom>
        </p:spPr>
      </p:pic>
      <p:pic>
        <p:nvPicPr>
          <p:cNvPr id="7" name="Picture 6">
            <a:extLst>
              <a:ext uri="{FF2B5EF4-FFF2-40B4-BE49-F238E27FC236}">
                <a16:creationId xmlns:a16="http://schemas.microsoft.com/office/drawing/2014/main" id="{9C9287B0-CBB8-2F21-6531-A8FD5F7723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01831" y="3429000"/>
            <a:ext cx="7722133" cy="3255818"/>
          </a:xfrm>
          <a:prstGeom prst="rect">
            <a:avLst/>
          </a:prstGeom>
        </p:spPr>
      </p:pic>
      <p:pic>
        <p:nvPicPr>
          <p:cNvPr id="6" name="parm_de_nat1">
            <a:hlinkClick r:id="" action="ppaction://media"/>
            <a:extLst>
              <a:ext uri="{FF2B5EF4-FFF2-40B4-BE49-F238E27FC236}">
                <a16:creationId xmlns:a16="http://schemas.microsoft.com/office/drawing/2014/main" id="{E6AFB6EA-2CB2-C1F8-44F2-36693926F4A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928477" y="1387117"/>
            <a:ext cx="609600" cy="609600"/>
          </a:xfrm>
          <a:prstGeom prst="rect">
            <a:avLst/>
          </a:prstGeom>
        </p:spPr>
      </p:pic>
      <p:pic>
        <p:nvPicPr>
          <p:cNvPr id="8" name="reconstructed_audio">
            <a:hlinkClick r:id="" action="ppaction://media"/>
            <a:extLst>
              <a:ext uri="{FF2B5EF4-FFF2-40B4-BE49-F238E27FC236}">
                <a16:creationId xmlns:a16="http://schemas.microsoft.com/office/drawing/2014/main" id="{274475B3-9D4E-4C7C-E7C0-5DA3D2414802}"/>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0928477" y="4752109"/>
            <a:ext cx="609600" cy="609600"/>
          </a:xfrm>
          <a:prstGeom prst="rect">
            <a:avLst/>
          </a:prstGeom>
        </p:spPr>
      </p:pic>
      <p:sp>
        <p:nvSpPr>
          <p:cNvPr id="9" name="TextBox 8">
            <a:extLst>
              <a:ext uri="{FF2B5EF4-FFF2-40B4-BE49-F238E27FC236}">
                <a16:creationId xmlns:a16="http://schemas.microsoft.com/office/drawing/2014/main" id="{579C7443-B665-6D3F-FFF7-5EBC9FDECE6D}"/>
              </a:ext>
            </a:extLst>
          </p:cNvPr>
          <p:cNvSpPr txBox="1"/>
          <p:nvPr/>
        </p:nvSpPr>
        <p:spPr>
          <a:xfrm>
            <a:off x="667512" y="2858161"/>
            <a:ext cx="1014983" cy="923330"/>
          </a:xfrm>
          <a:prstGeom prst="rect">
            <a:avLst/>
          </a:prstGeom>
          <a:solidFill>
            <a:schemeClr val="bg1"/>
          </a:solidFill>
        </p:spPr>
        <p:txBody>
          <a:bodyPr wrap="square" rtlCol="0">
            <a:spAutoFit/>
          </a:bodyPr>
          <a:lstStyle/>
          <a:p>
            <a:r>
              <a:rPr lang="da-DK" sz="1800" dirty="0"/>
              <a:t>CLAP audio encoder</a:t>
            </a:r>
            <a:endParaRPr lang="de-DE" dirty="0"/>
          </a:p>
        </p:txBody>
      </p:sp>
    </p:spTree>
    <p:extLst>
      <p:ext uri="{BB962C8B-B14F-4D97-AF65-F5344CB8AC3E}">
        <p14:creationId xmlns:p14="http://schemas.microsoft.com/office/powerpoint/2010/main" val="207539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9"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3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6"/>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AC7C-82F3-7412-6635-443EC640EE10}"/>
              </a:ext>
            </a:extLst>
          </p:cNvPr>
          <p:cNvSpPr>
            <a:spLocks noGrp="1"/>
          </p:cNvSpPr>
          <p:nvPr>
            <p:ph type="title"/>
          </p:nvPr>
        </p:nvSpPr>
        <p:spPr>
          <a:solidFill>
            <a:schemeClr val="bg1"/>
          </a:solidFill>
        </p:spPr>
        <p:txBody>
          <a:bodyPr/>
          <a:lstStyle/>
          <a:p>
            <a:r>
              <a:rPr lang="en-US" b="1" dirty="0"/>
              <a:t>Evaluation of multimodal LLMs for analysis?</a:t>
            </a:r>
          </a:p>
        </p:txBody>
      </p:sp>
      <p:sp>
        <p:nvSpPr>
          <p:cNvPr id="3" name="Content Placeholder 2">
            <a:extLst>
              <a:ext uri="{FF2B5EF4-FFF2-40B4-BE49-F238E27FC236}">
                <a16:creationId xmlns:a16="http://schemas.microsoft.com/office/drawing/2014/main" id="{A1D648E0-5101-3127-E8FA-B781B62FAE64}"/>
              </a:ext>
            </a:extLst>
          </p:cNvPr>
          <p:cNvSpPr>
            <a:spLocks noGrp="1"/>
          </p:cNvSpPr>
          <p:nvPr>
            <p:ph idx="1"/>
          </p:nvPr>
        </p:nvSpPr>
        <p:spPr>
          <a:xfrm>
            <a:off x="838200" y="1825624"/>
            <a:ext cx="10515600" cy="4849496"/>
          </a:xfrm>
          <a:solidFill>
            <a:schemeClr val="bg1"/>
          </a:solidFill>
        </p:spPr>
        <p:txBody>
          <a:bodyPr>
            <a:normAutofit fontScale="92500" lnSpcReduction="10000"/>
          </a:bodyPr>
          <a:lstStyle/>
          <a:p>
            <a:r>
              <a:rPr lang="en-US" sz="1800" b="1" dirty="0"/>
              <a:t>Spectral Terms</a:t>
            </a:r>
            <a:r>
              <a:rPr lang="en-US" sz="1800" dirty="0"/>
              <a:t>:</a:t>
            </a:r>
          </a:p>
          <a:p>
            <a:pPr lvl="1"/>
            <a:r>
              <a:rPr lang="en-US" sz="1800" dirty="0"/>
              <a:t>Brightness/Darkness: Referring to the high or low frequency content of a sound</a:t>
            </a:r>
          </a:p>
          <a:p>
            <a:pPr marL="457200" lvl="1" indent="0">
              <a:buNone/>
            </a:pPr>
            <a:r>
              <a:rPr lang="en-US" sz="1800" dirty="0">
                <a:solidFill>
                  <a:srgbClr val="FF0000"/>
                </a:solidFill>
              </a:rPr>
              <a:t>=&gt; possible, but restricted by bandwidth</a:t>
            </a:r>
          </a:p>
          <a:p>
            <a:pPr lvl="1"/>
            <a:r>
              <a:rPr lang="en-US" sz="1800" dirty="0"/>
              <a:t>Density: The concentration of frequencies within the spectrum</a:t>
            </a:r>
          </a:p>
          <a:p>
            <a:pPr marL="457200" lvl="1" indent="0">
              <a:buNone/>
            </a:pPr>
            <a:r>
              <a:rPr lang="en-US" sz="1800" dirty="0">
                <a:solidFill>
                  <a:srgbClr val="FF0000"/>
                </a:solidFill>
              </a:rPr>
              <a:t>=&gt; possible, but restricted by bandwidth</a:t>
            </a:r>
            <a:endParaRPr lang="en-US" sz="1800" dirty="0"/>
          </a:p>
          <a:p>
            <a:pPr lvl="1"/>
            <a:r>
              <a:rPr lang="en-US" sz="1800" dirty="0"/>
              <a:t>Texture: The layering or blending of different spectral elements</a:t>
            </a:r>
          </a:p>
          <a:p>
            <a:pPr marL="457200" lvl="1" indent="0">
              <a:buNone/>
            </a:pPr>
            <a:r>
              <a:rPr lang="en-US" sz="1800" dirty="0">
                <a:solidFill>
                  <a:srgbClr val="FF0000"/>
                </a:solidFill>
              </a:rPr>
              <a:t>=&gt; possible (even favorable, esp. if elements can be easily classified as separate audio objects), but restricted by bandwidth, time resolution and context window (5-10 seconds are not enough)</a:t>
            </a:r>
          </a:p>
          <a:p>
            <a:r>
              <a:rPr lang="en-US" sz="1800" b="1" dirty="0"/>
              <a:t>Morphological Terms</a:t>
            </a:r>
            <a:r>
              <a:rPr lang="en-US" sz="1800" dirty="0"/>
              <a:t>:</a:t>
            </a:r>
          </a:p>
          <a:p>
            <a:pPr lvl="1"/>
            <a:r>
              <a:rPr lang="en-US" sz="1800" dirty="0"/>
              <a:t>Attack: The onset of a sound, which can be sharp, soft, gradual, etc.</a:t>
            </a:r>
          </a:p>
          <a:p>
            <a:pPr marL="457200" lvl="1" indent="0">
              <a:buNone/>
            </a:pPr>
            <a:r>
              <a:rPr lang="en-US" sz="1800" dirty="0">
                <a:solidFill>
                  <a:srgbClr val="FF0000"/>
                </a:solidFill>
              </a:rPr>
              <a:t>=&gt; possible, but restricted by bandwidth and time resolution</a:t>
            </a:r>
            <a:endParaRPr lang="en-US" sz="1800" dirty="0"/>
          </a:p>
          <a:p>
            <a:pPr lvl="1"/>
            <a:r>
              <a:rPr lang="en-US" sz="1800" dirty="0"/>
              <a:t>Decay: The fading or termination of a sound</a:t>
            </a:r>
          </a:p>
          <a:p>
            <a:pPr marL="457200" lvl="1" indent="0">
              <a:buNone/>
            </a:pPr>
            <a:r>
              <a:rPr lang="en-US" sz="1800" dirty="0">
                <a:solidFill>
                  <a:srgbClr val="FF0000"/>
                </a:solidFill>
              </a:rPr>
              <a:t>=&gt; possible, but restricted by bandwidth and time resolution</a:t>
            </a:r>
            <a:endParaRPr lang="en-US" sz="1800" dirty="0"/>
          </a:p>
          <a:p>
            <a:pPr lvl="1"/>
            <a:r>
              <a:rPr lang="en-US" sz="1800" dirty="0"/>
              <a:t>Growth: The development or increase in a sound’s intensity or complexity over time</a:t>
            </a:r>
          </a:p>
          <a:p>
            <a:pPr marL="457200" lvl="1" indent="0">
              <a:buNone/>
            </a:pPr>
            <a:r>
              <a:rPr lang="en-US" sz="1800" dirty="0">
                <a:solidFill>
                  <a:srgbClr val="FF0000"/>
                </a:solidFill>
              </a:rPr>
              <a:t>=&gt; possible, but restricted by bandwidth and time resolution</a:t>
            </a:r>
            <a:endParaRPr lang="en-US" sz="1800" dirty="0"/>
          </a:p>
          <a:p>
            <a:pPr lvl="1"/>
            <a:r>
              <a:rPr lang="en-US" sz="1800" dirty="0"/>
              <a:t>Gesture: The dynamic movement of sound, often perceived as having a physical or directional component</a:t>
            </a:r>
          </a:p>
          <a:p>
            <a:pPr marL="457200" lvl="1" indent="0">
              <a:buNone/>
            </a:pPr>
            <a:r>
              <a:rPr lang="en-US" sz="1800" dirty="0">
                <a:solidFill>
                  <a:srgbClr val="FF0000"/>
                </a:solidFill>
              </a:rPr>
              <a:t>=&gt; Possible (even favorable, esp. if elements can be easily classified as separate audio objects), but restricted by bandwidth, time resolution and spatial understanding (most current models are monophonic by design)</a:t>
            </a:r>
            <a:endParaRPr lang="en-US" sz="1800" dirty="0"/>
          </a:p>
        </p:txBody>
      </p:sp>
    </p:spTree>
    <p:extLst>
      <p:ext uri="{BB962C8B-B14F-4D97-AF65-F5344CB8AC3E}">
        <p14:creationId xmlns:p14="http://schemas.microsoft.com/office/powerpoint/2010/main" val="497385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D648E0-5101-3127-E8FA-B781B62FAE64}"/>
              </a:ext>
            </a:extLst>
          </p:cNvPr>
          <p:cNvSpPr>
            <a:spLocks noGrp="1"/>
          </p:cNvSpPr>
          <p:nvPr>
            <p:ph idx="1"/>
          </p:nvPr>
        </p:nvSpPr>
        <p:spPr>
          <a:xfrm>
            <a:off x="838200" y="365760"/>
            <a:ext cx="10515600" cy="5811203"/>
          </a:xfrm>
          <a:solidFill>
            <a:schemeClr val="bg1"/>
          </a:solidFill>
        </p:spPr>
        <p:txBody>
          <a:bodyPr>
            <a:noAutofit/>
          </a:bodyPr>
          <a:lstStyle/>
          <a:p>
            <a:r>
              <a:rPr lang="en-US" sz="1800" b="1" dirty="0"/>
              <a:t>Behavioral Terms</a:t>
            </a:r>
            <a:r>
              <a:rPr lang="en-US" sz="1800" dirty="0"/>
              <a:t>:</a:t>
            </a:r>
          </a:p>
          <a:p>
            <a:pPr lvl="1"/>
            <a:r>
              <a:rPr lang="en-US" sz="1800" dirty="0"/>
              <a:t>Motion: The perceived movement of sound in space or its evolution over time</a:t>
            </a:r>
          </a:p>
          <a:p>
            <a:pPr marL="457200" lvl="1" indent="0">
              <a:buNone/>
            </a:pPr>
            <a:r>
              <a:rPr lang="en-US" sz="1800" dirty="0">
                <a:solidFill>
                  <a:srgbClr val="FF0000"/>
                </a:solidFill>
              </a:rPr>
              <a:t>=&gt; possible, but restricted by bandwidth, time resolution and spatial awareness</a:t>
            </a:r>
            <a:endParaRPr lang="en-US" sz="1800" dirty="0"/>
          </a:p>
          <a:p>
            <a:pPr lvl="1"/>
            <a:r>
              <a:rPr lang="en-US" sz="1800" dirty="0"/>
              <a:t>Flow: How smoothly or abruptly a sound transitions or changes</a:t>
            </a:r>
          </a:p>
          <a:p>
            <a:pPr marL="457200" lvl="1" indent="0">
              <a:buNone/>
            </a:pPr>
            <a:r>
              <a:rPr lang="en-US" sz="1800" dirty="0">
                <a:solidFill>
                  <a:srgbClr val="FF0000"/>
                </a:solidFill>
              </a:rPr>
              <a:t>=&gt; possible, but restricted by bandwidth and time resolution</a:t>
            </a:r>
            <a:endParaRPr lang="en-US" sz="1800" dirty="0"/>
          </a:p>
          <a:p>
            <a:pPr lvl="1"/>
            <a:r>
              <a:rPr lang="en-US" sz="1800" dirty="0"/>
              <a:t>Grain: The perceived texture or granularity of a sound</a:t>
            </a:r>
          </a:p>
          <a:p>
            <a:pPr marL="457200" lvl="1" indent="0">
              <a:buNone/>
            </a:pPr>
            <a:r>
              <a:rPr lang="en-US" sz="1800" dirty="0">
                <a:solidFill>
                  <a:srgbClr val="FF0000"/>
                </a:solidFill>
              </a:rPr>
              <a:t>=&gt; missing training data, also restricted by bandwidth and time resolution</a:t>
            </a:r>
          </a:p>
          <a:p>
            <a:r>
              <a:rPr lang="en-US" sz="1800" b="1" dirty="0"/>
              <a:t>Source-Cause Terms</a:t>
            </a:r>
            <a:r>
              <a:rPr lang="en-US" sz="1800" dirty="0"/>
              <a:t>:</a:t>
            </a:r>
          </a:p>
          <a:p>
            <a:pPr lvl="1"/>
            <a:r>
              <a:rPr lang="en-US" sz="1800" dirty="0"/>
              <a:t>Mimesis: The imitation of real-world sounds</a:t>
            </a:r>
          </a:p>
          <a:p>
            <a:pPr marL="457200" lvl="1" indent="0">
              <a:buNone/>
            </a:pPr>
            <a:r>
              <a:rPr lang="en-US" sz="1800" b="1" dirty="0">
                <a:solidFill>
                  <a:srgbClr val="FF0000"/>
                </a:solidFill>
              </a:rPr>
              <a:t>=&gt; can work exceptionally well with current models</a:t>
            </a:r>
          </a:p>
          <a:p>
            <a:pPr lvl="1"/>
            <a:r>
              <a:rPr lang="en-US" sz="1800" dirty="0"/>
              <a:t>Immateriality: Describing sounds that do not suggest a clear physical source</a:t>
            </a:r>
          </a:p>
          <a:p>
            <a:pPr marL="457200" lvl="1" indent="0">
              <a:buNone/>
            </a:pPr>
            <a:r>
              <a:rPr lang="en-US" sz="1800" b="1" dirty="0">
                <a:solidFill>
                  <a:srgbClr val="FF0000"/>
                </a:solidFill>
              </a:rPr>
              <a:t>=&gt; can work exceptionally well with current models</a:t>
            </a:r>
          </a:p>
        </p:txBody>
      </p:sp>
    </p:spTree>
    <p:extLst>
      <p:ext uri="{BB962C8B-B14F-4D97-AF65-F5344CB8AC3E}">
        <p14:creationId xmlns:p14="http://schemas.microsoft.com/office/powerpoint/2010/main" val="2995995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AC7C-82F3-7412-6635-443EC640EE10}"/>
              </a:ext>
            </a:extLst>
          </p:cNvPr>
          <p:cNvSpPr>
            <a:spLocks noGrp="1"/>
          </p:cNvSpPr>
          <p:nvPr>
            <p:ph type="title"/>
          </p:nvPr>
        </p:nvSpPr>
        <p:spPr>
          <a:solidFill>
            <a:schemeClr val="bg1"/>
          </a:solidFill>
        </p:spPr>
        <p:txBody>
          <a:bodyPr/>
          <a:lstStyle/>
          <a:p>
            <a:r>
              <a:rPr lang="en-US" b="1" dirty="0"/>
              <a:t>Problems</a:t>
            </a:r>
          </a:p>
        </p:txBody>
      </p:sp>
      <p:sp>
        <p:nvSpPr>
          <p:cNvPr id="3" name="Content Placeholder 2">
            <a:extLst>
              <a:ext uri="{FF2B5EF4-FFF2-40B4-BE49-F238E27FC236}">
                <a16:creationId xmlns:a16="http://schemas.microsoft.com/office/drawing/2014/main" id="{A1D648E0-5101-3127-E8FA-B781B62FAE64}"/>
              </a:ext>
            </a:extLst>
          </p:cNvPr>
          <p:cNvSpPr>
            <a:spLocks noGrp="1"/>
          </p:cNvSpPr>
          <p:nvPr>
            <p:ph idx="1"/>
          </p:nvPr>
        </p:nvSpPr>
        <p:spPr>
          <a:solidFill>
            <a:schemeClr val="bg1"/>
          </a:solidFill>
        </p:spPr>
        <p:txBody>
          <a:bodyPr>
            <a:normAutofit/>
          </a:bodyPr>
          <a:lstStyle/>
          <a:p>
            <a:r>
              <a:rPr lang="en-US" sz="2000" b="1" dirty="0"/>
              <a:t>High Computational Requirements</a:t>
            </a:r>
          </a:p>
          <a:p>
            <a:pPr lvl="1"/>
            <a:r>
              <a:rPr lang="en-US" sz="1800" dirty="0"/>
              <a:t>Training or fine-tuning large-scale models, like LTU-AS, on audio data requires powerful hardware, often necessitating </a:t>
            </a:r>
            <a:r>
              <a:rPr lang="en-US" sz="1800" b="1" dirty="0"/>
              <a:t>cloud GPU services</a:t>
            </a:r>
            <a:r>
              <a:rPr lang="en-US" sz="1800" dirty="0"/>
              <a:t>, which can be costly</a:t>
            </a:r>
          </a:p>
          <a:p>
            <a:endParaRPr lang="en-US" sz="1800" b="1" dirty="0"/>
          </a:p>
          <a:p>
            <a:endParaRPr lang="en-US" sz="1800" b="1" dirty="0"/>
          </a:p>
          <a:p>
            <a:endParaRPr lang="en-US" sz="1800" dirty="0"/>
          </a:p>
        </p:txBody>
      </p:sp>
      <p:pic>
        <p:nvPicPr>
          <p:cNvPr id="5" name="Picture 4">
            <a:extLst>
              <a:ext uri="{FF2B5EF4-FFF2-40B4-BE49-F238E27FC236}">
                <a16:creationId xmlns:a16="http://schemas.microsoft.com/office/drawing/2014/main" id="{764ED963-FC60-27B9-E946-778AD1279630}"/>
              </a:ext>
            </a:extLst>
          </p:cNvPr>
          <p:cNvPicPr>
            <a:picLocks noChangeAspect="1"/>
          </p:cNvPicPr>
          <p:nvPr/>
        </p:nvPicPr>
        <p:blipFill>
          <a:blip r:embed="rId3"/>
          <a:stretch>
            <a:fillRect/>
          </a:stretch>
        </p:blipFill>
        <p:spPr>
          <a:xfrm>
            <a:off x="1089387" y="2736390"/>
            <a:ext cx="3886742" cy="3305636"/>
          </a:xfrm>
          <a:prstGeom prst="rect">
            <a:avLst/>
          </a:prstGeom>
        </p:spPr>
      </p:pic>
      <p:sp>
        <p:nvSpPr>
          <p:cNvPr id="6" name="TextBox 5">
            <a:extLst>
              <a:ext uri="{FF2B5EF4-FFF2-40B4-BE49-F238E27FC236}">
                <a16:creationId xmlns:a16="http://schemas.microsoft.com/office/drawing/2014/main" id="{9E9A5285-548B-753B-CD2E-3F6DDB2EEB57}"/>
              </a:ext>
            </a:extLst>
          </p:cNvPr>
          <p:cNvSpPr txBox="1"/>
          <p:nvPr/>
        </p:nvSpPr>
        <p:spPr>
          <a:xfrm>
            <a:off x="2003759" y="6176963"/>
            <a:ext cx="2057999" cy="369332"/>
          </a:xfrm>
          <a:prstGeom prst="rect">
            <a:avLst/>
          </a:prstGeom>
          <a:solidFill>
            <a:schemeClr val="bg1"/>
          </a:solidFill>
        </p:spPr>
        <p:txBody>
          <a:bodyPr wrap="none" rtlCol="0">
            <a:spAutoFit/>
          </a:bodyPr>
          <a:lstStyle/>
          <a:p>
            <a:r>
              <a:rPr lang="de-DE" dirty="0"/>
              <a:t>Dhariwal et al. 2020</a:t>
            </a:r>
          </a:p>
        </p:txBody>
      </p:sp>
      <p:pic>
        <p:nvPicPr>
          <p:cNvPr id="8" name="Picture 7">
            <a:extLst>
              <a:ext uri="{FF2B5EF4-FFF2-40B4-BE49-F238E27FC236}">
                <a16:creationId xmlns:a16="http://schemas.microsoft.com/office/drawing/2014/main" id="{B76BF17D-5940-EB2F-1EEB-3605D1F5C7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0912" y="2800738"/>
            <a:ext cx="5328105" cy="3176940"/>
          </a:xfrm>
          <a:prstGeom prst="rect">
            <a:avLst/>
          </a:prstGeom>
        </p:spPr>
      </p:pic>
    </p:spTree>
    <p:extLst>
      <p:ext uri="{BB962C8B-B14F-4D97-AF65-F5344CB8AC3E}">
        <p14:creationId xmlns:p14="http://schemas.microsoft.com/office/powerpoint/2010/main" val="121239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D648E0-5101-3127-E8FA-B781B62FAE64}"/>
              </a:ext>
            </a:extLst>
          </p:cNvPr>
          <p:cNvSpPr>
            <a:spLocks noGrp="1"/>
          </p:cNvSpPr>
          <p:nvPr>
            <p:ph idx="1"/>
          </p:nvPr>
        </p:nvSpPr>
        <p:spPr>
          <a:xfrm>
            <a:off x="838200" y="384048"/>
            <a:ext cx="10515600" cy="5811203"/>
          </a:xfrm>
          <a:solidFill>
            <a:schemeClr val="bg1"/>
          </a:solidFill>
        </p:spPr>
        <p:txBody>
          <a:bodyPr>
            <a:noAutofit/>
          </a:bodyPr>
          <a:lstStyle/>
          <a:p>
            <a:r>
              <a:rPr lang="en-US" sz="1800" b="1" dirty="0"/>
              <a:t>Technical Expertise</a:t>
            </a:r>
          </a:p>
          <a:p>
            <a:pPr lvl="1"/>
            <a:r>
              <a:rPr lang="en-US" sz="1800" dirty="0"/>
              <a:t>Many of the current state-of-the-art audio models are implemented in Python and require a deep understanding of both Python programming and machine learning libraries like PyTorch or TensorFlow</a:t>
            </a:r>
          </a:p>
          <a:p>
            <a:pPr lvl="1"/>
            <a:r>
              <a:rPr lang="en-US" sz="1800" dirty="0"/>
              <a:t>This high barrier of technical expertise excludes many potential users, particularly in fields like musicology, who may not have sufficient programming experience</a:t>
            </a:r>
            <a:endParaRPr lang="en-US" sz="1800" b="1" dirty="0"/>
          </a:p>
          <a:p>
            <a:r>
              <a:rPr lang="en-US" sz="1800" b="1" dirty="0"/>
              <a:t>Lack of dedicated Datasets for Electroacoustic Music Analysis</a:t>
            </a:r>
          </a:p>
          <a:p>
            <a:pPr lvl="1"/>
            <a:r>
              <a:rPr lang="en-US" sz="1800" dirty="0"/>
              <a:t>There is a lack of dedicated datasets for genres like electroacoustic music, which has its own unique sonic characteristics</a:t>
            </a:r>
          </a:p>
          <a:p>
            <a:pPr lvl="1"/>
            <a:r>
              <a:rPr lang="en-US" sz="1800" dirty="0"/>
              <a:t>Existing general-purpose datasets may not capture the full range of sounds in electroacoustic compositions, leading to suboptimal performance in genre-specific tasks</a:t>
            </a:r>
          </a:p>
          <a:p>
            <a:r>
              <a:rPr lang="en-US" sz="1800" b="1" dirty="0"/>
              <a:t>Copyright Issues with Original Recordings</a:t>
            </a:r>
          </a:p>
          <a:p>
            <a:pPr lvl="1"/>
            <a:r>
              <a:rPr lang="en-US" sz="1800" dirty="0"/>
              <a:t>All essential works in electroacoustic music are still under copyright protection, raising challenges for using original recordings in research or model training</a:t>
            </a:r>
          </a:p>
          <a:p>
            <a:pPr lvl="1"/>
            <a:r>
              <a:rPr lang="en-US" sz="1800" dirty="0"/>
              <a:t>The limited access to such recordings hampers the creation of large, high-quality datasets for this genre</a:t>
            </a:r>
          </a:p>
          <a:p>
            <a:r>
              <a:rPr lang="en-US" sz="1800" b="1" dirty="0"/>
              <a:t>Suboptimal Audio Features (MFCC):</a:t>
            </a:r>
            <a:endParaRPr lang="en-US" sz="1800" dirty="0"/>
          </a:p>
          <a:p>
            <a:pPr lvl="1"/>
            <a:r>
              <a:rPr lang="en-US" sz="1800" dirty="0"/>
              <a:t>Many current models still rely on </a:t>
            </a:r>
            <a:r>
              <a:rPr lang="en-US" sz="1800" b="1" dirty="0"/>
              <a:t>Mel Frequency Cepstral Coefficients (MFCC)</a:t>
            </a:r>
            <a:r>
              <a:rPr lang="en-US" sz="1800" dirty="0"/>
              <a:t>, a low-bandwidth encoding often used in speech recognition, but </a:t>
            </a:r>
            <a:r>
              <a:rPr lang="en-US" sz="1800" b="1" dirty="0"/>
              <a:t>suboptimal</a:t>
            </a:r>
            <a:r>
              <a:rPr lang="en-US" sz="1800" dirty="0"/>
              <a:t> for capturing the full richness of musical timbre, especially in electroacoustic music</a:t>
            </a:r>
            <a:endParaRPr lang="en-US" sz="2800" dirty="0"/>
          </a:p>
          <a:p>
            <a:pPr marL="457200" lvl="1" indent="0">
              <a:buNone/>
            </a:pPr>
            <a:endParaRPr lang="en-US" sz="1800" dirty="0"/>
          </a:p>
        </p:txBody>
      </p:sp>
    </p:spTree>
    <p:extLst>
      <p:ext uri="{BB962C8B-B14F-4D97-AF65-F5344CB8AC3E}">
        <p14:creationId xmlns:p14="http://schemas.microsoft.com/office/powerpoint/2010/main" val="3325244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AC7C-82F3-7412-6635-443EC640EE10}"/>
              </a:ext>
            </a:extLst>
          </p:cNvPr>
          <p:cNvSpPr>
            <a:spLocks noGrp="1"/>
          </p:cNvSpPr>
          <p:nvPr>
            <p:ph type="title"/>
          </p:nvPr>
        </p:nvSpPr>
        <p:spPr>
          <a:solidFill>
            <a:schemeClr val="bg1"/>
          </a:solidFill>
        </p:spPr>
        <p:txBody>
          <a:bodyPr/>
          <a:lstStyle/>
          <a:p>
            <a:r>
              <a:rPr lang="en-US" b="1" dirty="0"/>
              <a:t>Analyzing Music with Large Language Models (LLMs)</a:t>
            </a:r>
          </a:p>
        </p:txBody>
      </p:sp>
      <p:sp>
        <p:nvSpPr>
          <p:cNvPr id="3" name="Content Placeholder 2">
            <a:extLst>
              <a:ext uri="{FF2B5EF4-FFF2-40B4-BE49-F238E27FC236}">
                <a16:creationId xmlns:a16="http://schemas.microsoft.com/office/drawing/2014/main" id="{A1D648E0-5101-3127-E8FA-B781B62FAE64}"/>
              </a:ext>
            </a:extLst>
          </p:cNvPr>
          <p:cNvSpPr>
            <a:spLocks noGrp="1"/>
          </p:cNvSpPr>
          <p:nvPr>
            <p:ph idx="1"/>
          </p:nvPr>
        </p:nvSpPr>
        <p:spPr>
          <a:solidFill>
            <a:schemeClr val="bg1"/>
          </a:solidFill>
        </p:spPr>
        <p:txBody>
          <a:bodyPr>
            <a:normAutofit/>
          </a:bodyPr>
          <a:lstStyle/>
          <a:p>
            <a:r>
              <a:rPr lang="en-US" sz="1800" b="1" dirty="0"/>
              <a:t>Encounter with LLMs in Audio Analysis</a:t>
            </a:r>
          </a:p>
          <a:p>
            <a:pPr lvl="1"/>
            <a:r>
              <a:rPr lang="en-US" sz="1800" dirty="0"/>
              <a:t>In early 2024, while preparing a talk on ML-based audio classification, I came across a series of papers by Gong et al.</a:t>
            </a:r>
          </a:p>
          <a:p>
            <a:pPr lvl="1"/>
            <a:r>
              <a:rPr lang="en-US" sz="1800" dirty="0"/>
              <a:t>Audio classification is a well-established task with a long research history and many standardized benchmarks</a:t>
            </a:r>
          </a:p>
          <a:p>
            <a:pPr lvl="1"/>
            <a:r>
              <a:rPr lang="en-US" sz="1800" dirty="0"/>
              <a:t>The papers by Gong et al. presented an intriguing approach that goes beyond traditional classification or feature extraction</a:t>
            </a:r>
          </a:p>
          <a:p>
            <a:r>
              <a:rPr lang="en-US" sz="1800" b="1" dirty="0"/>
              <a:t>Innovative Approach by Gong et al</a:t>
            </a:r>
            <a:r>
              <a:rPr lang="en-US" sz="1800" dirty="0"/>
              <a:t>.</a:t>
            </a:r>
          </a:p>
          <a:p>
            <a:pPr lvl="1"/>
            <a:r>
              <a:rPr lang="en-US" sz="1800" dirty="0"/>
              <a:t>Utilizes a Large Language Model (LLM) to describe audio content, rather than just classifying it</a:t>
            </a:r>
          </a:p>
          <a:p>
            <a:pPr lvl="1"/>
            <a:r>
              <a:rPr lang="en-US" sz="1800" dirty="0"/>
              <a:t>Enables reasoning and detailed questioning about what is happening within the analyzed audio file</a:t>
            </a:r>
          </a:p>
          <a:p>
            <a:pPr lvl="1"/>
            <a:r>
              <a:rPr lang="en-US" sz="1800" dirty="0"/>
              <a:t>Offers a new dimension to understanding and interpreting audio data</a:t>
            </a:r>
          </a:p>
          <a:p>
            <a:r>
              <a:rPr lang="en-US" sz="1800" b="1" dirty="0"/>
              <a:t>Implications for Music Analysis</a:t>
            </a:r>
            <a:endParaRPr lang="en-US" sz="1800" dirty="0"/>
          </a:p>
          <a:p>
            <a:pPr lvl="1"/>
            <a:r>
              <a:rPr lang="en-US" sz="1800" dirty="0"/>
              <a:t>Let's explore the mechanics of how this approach works</a:t>
            </a:r>
          </a:p>
          <a:p>
            <a:pPr lvl="1"/>
            <a:r>
              <a:rPr lang="en-US" sz="1800" dirty="0"/>
              <a:t>Consider whether this new method could be beneficial for music analysis</a:t>
            </a:r>
            <a:endParaRPr lang="de-DE" sz="1800" dirty="0"/>
          </a:p>
        </p:txBody>
      </p:sp>
    </p:spTree>
    <p:extLst>
      <p:ext uri="{BB962C8B-B14F-4D97-AF65-F5344CB8AC3E}">
        <p14:creationId xmlns:p14="http://schemas.microsoft.com/office/powerpoint/2010/main" val="1690729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AC7C-82F3-7412-6635-443EC640EE10}"/>
              </a:ext>
            </a:extLst>
          </p:cNvPr>
          <p:cNvSpPr>
            <a:spLocks noGrp="1"/>
          </p:cNvSpPr>
          <p:nvPr>
            <p:ph type="title"/>
          </p:nvPr>
        </p:nvSpPr>
        <p:spPr>
          <a:solidFill>
            <a:schemeClr val="bg1"/>
          </a:solidFill>
        </p:spPr>
        <p:txBody>
          <a:bodyPr/>
          <a:lstStyle/>
          <a:p>
            <a:r>
              <a:rPr lang="en-US" b="1" dirty="0"/>
              <a:t>Solutions?</a:t>
            </a:r>
          </a:p>
        </p:txBody>
      </p:sp>
      <p:sp>
        <p:nvSpPr>
          <p:cNvPr id="3" name="Content Placeholder 2">
            <a:extLst>
              <a:ext uri="{FF2B5EF4-FFF2-40B4-BE49-F238E27FC236}">
                <a16:creationId xmlns:a16="http://schemas.microsoft.com/office/drawing/2014/main" id="{A1D648E0-5101-3127-E8FA-B781B62FAE64}"/>
              </a:ext>
            </a:extLst>
          </p:cNvPr>
          <p:cNvSpPr>
            <a:spLocks noGrp="1"/>
          </p:cNvSpPr>
          <p:nvPr>
            <p:ph idx="1"/>
          </p:nvPr>
        </p:nvSpPr>
        <p:spPr>
          <a:xfrm>
            <a:off x="838200" y="1825624"/>
            <a:ext cx="10515600" cy="4575176"/>
          </a:xfrm>
          <a:solidFill>
            <a:schemeClr val="bg1"/>
          </a:solidFill>
        </p:spPr>
        <p:txBody>
          <a:bodyPr>
            <a:normAutofit lnSpcReduction="10000"/>
          </a:bodyPr>
          <a:lstStyle/>
          <a:p>
            <a:r>
              <a:rPr lang="en-US" sz="1800" b="1" dirty="0"/>
              <a:t>Streamlined Research in Humanities:</a:t>
            </a:r>
          </a:p>
          <a:p>
            <a:pPr lvl="1"/>
            <a:r>
              <a:rPr lang="en-US" sz="1800" dirty="0"/>
              <a:t>Multimodal LLM research requires a capable local CUDA setup or funds for cloud services. Both training and inference incur significant costs:</a:t>
            </a:r>
          </a:p>
          <a:p>
            <a:pPr lvl="1"/>
            <a:r>
              <a:rPr lang="en-US" sz="1800" dirty="0"/>
              <a:t>LTU-AS training/fine-tuning costs </a:t>
            </a:r>
            <a:r>
              <a:rPr lang="en-US" sz="1800" b="1" dirty="0"/>
              <a:t>several thousand dollars </a:t>
            </a:r>
            <a:r>
              <a:rPr lang="en-US" sz="1800" dirty="0"/>
              <a:t>on cloud computing, based on current server prices.</a:t>
            </a:r>
          </a:p>
          <a:p>
            <a:pPr lvl="1"/>
            <a:r>
              <a:rPr lang="en-US" sz="1800" dirty="0"/>
              <a:t>Inference costs: </a:t>
            </a:r>
            <a:r>
              <a:rPr lang="en-US" sz="1800" b="1" dirty="0"/>
              <a:t>$25–50 per day </a:t>
            </a:r>
            <a:r>
              <a:rPr lang="en-US" sz="1800" dirty="0"/>
              <a:t>for smaller models; hundreds per day for larger models.</a:t>
            </a:r>
          </a:p>
          <a:p>
            <a:pPr lvl="1"/>
            <a:r>
              <a:rPr lang="en-US" sz="1800" dirty="0"/>
              <a:t>Without accessible research funding, especially in humanities, LLM integration/refinement becomes inefficient.</a:t>
            </a:r>
          </a:p>
          <a:p>
            <a:pPr lvl="1"/>
            <a:r>
              <a:rPr lang="en-US" sz="1800" dirty="0"/>
              <a:t>Training smaller/downscaled models on platforms like Paperspace Gradient offers affordable options ($8–39 GPU flat-rate subscriptions), but takes significantly more time due to restrictions and limited resources.</a:t>
            </a:r>
          </a:p>
          <a:p>
            <a:r>
              <a:rPr lang="en-US" sz="1800" b="1" dirty="0"/>
              <a:t>Dedicated Datasets:</a:t>
            </a:r>
          </a:p>
          <a:p>
            <a:pPr lvl="1"/>
            <a:r>
              <a:rPr lang="en-US" sz="1800" dirty="0"/>
              <a:t>Creating datasets for electroacoustic music is constrained by copyright issues.</a:t>
            </a:r>
          </a:p>
          <a:p>
            <a:pPr lvl="1"/>
            <a:r>
              <a:rPr lang="en-US" sz="1800" dirty="0"/>
              <a:t>Use synthetic datasets to capture basic timbre, motion, and spatial features (leveraging available plugins).</a:t>
            </a:r>
          </a:p>
          <a:p>
            <a:pPr lvl="1"/>
            <a:r>
              <a:rPr lang="en-US" sz="1800" dirty="0"/>
              <a:t>Collaborate with composers willing to provide works for AI training, ensuring clear legal agreements to avoid potential disputes.</a:t>
            </a:r>
          </a:p>
        </p:txBody>
      </p:sp>
    </p:spTree>
    <p:extLst>
      <p:ext uri="{BB962C8B-B14F-4D97-AF65-F5344CB8AC3E}">
        <p14:creationId xmlns:p14="http://schemas.microsoft.com/office/powerpoint/2010/main" val="543613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AC7C-82F3-7412-6635-443EC640EE10}"/>
              </a:ext>
            </a:extLst>
          </p:cNvPr>
          <p:cNvSpPr>
            <a:spLocks noGrp="1"/>
          </p:cNvSpPr>
          <p:nvPr>
            <p:ph type="title"/>
          </p:nvPr>
        </p:nvSpPr>
        <p:spPr>
          <a:xfrm>
            <a:off x="4695444" y="1463040"/>
            <a:ext cx="2654808" cy="758952"/>
          </a:xfrm>
          <a:solidFill>
            <a:schemeClr val="bg1"/>
          </a:solidFill>
        </p:spPr>
        <p:txBody>
          <a:bodyPr/>
          <a:lstStyle/>
          <a:p>
            <a:r>
              <a:rPr lang="en-US" b="1" dirty="0"/>
              <a:t>Thank you!</a:t>
            </a:r>
          </a:p>
        </p:txBody>
      </p:sp>
      <p:sp>
        <p:nvSpPr>
          <p:cNvPr id="3" name="Content Placeholder 2">
            <a:extLst>
              <a:ext uri="{FF2B5EF4-FFF2-40B4-BE49-F238E27FC236}">
                <a16:creationId xmlns:a16="http://schemas.microsoft.com/office/drawing/2014/main" id="{A1D648E0-5101-3127-E8FA-B781B62FAE64}"/>
              </a:ext>
            </a:extLst>
          </p:cNvPr>
          <p:cNvSpPr>
            <a:spLocks noGrp="1"/>
          </p:cNvSpPr>
          <p:nvPr>
            <p:ph idx="1"/>
          </p:nvPr>
        </p:nvSpPr>
        <p:spPr>
          <a:xfrm>
            <a:off x="3007613" y="2331720"/>
            <a:ext cx="6030468" cy="1188720"/>
          </a:xfrm>
          <a:solidFill>
            <a:schemeClr val="bg1"/>
          </a:solidFill>
        </p:spPr>
        <p:txBody>
          <a:bodyPr>
            <a:normAutofit/>
          </a:bodyPr>
          <a:lstStyle/>
          <a:p>
            <a:pPr marL="0" indent="0" algn="ctr">
              <a:buNone/>
            </a:pPr>
            <a:r>
              <a:rPr lang="en-US" sz="1800" dirty="0">
                <a:hlinkClick r:id="rId3"/>
              </a:rPr>
              <a:t>egor.polyakov@hmt-Leipzig.de</a:t>
            </a:r>
            <a:endParaRPr lang="en-US" sz="1800" dirty="0"/>
          </a:p>
          <a:p>
            <a:pPr marL="0" indent="0" algn="ctr">
              <a:buNone/>
            </a:pPr>
            <a:r>
              <a:rPr lang="en-US" sz="1800" dirty="0">
                <a:hlinkClick r:id="rId4"/>
              </a:rPr>
              <a:t>https://egorpol.github.io/</a:t>
            </a:r>
            <a:endParaRPr lang="en-US" sz="1800" dirty="0"/>
          </a:p>
          <a:p>
            <a:pPr marL="0" indent="0" algn="ctr">
              <a:buNone/>
            </a:pPr>
            <a:r>
              <a:rPr lang="en-US" sz="1800" dirty="0">
                <a:hlinkClick r:id="rId5"/>
              </a:rPr>
              <a:t>https://github.com/egorpol/Electroacoustic-LLM-Analysis</a:t>
            </a:r>
            <a:endParaRPr lang="en-US" sz="1800" dirty="0"/>
          </a:p>
          <a:p>
            <a:pPr marL="0" indent="0" algn="ctr">
              <a:buNone/>
            </a:pPr>
            <a:endParaRPr lang="en-US" sz="1800" dirty="0"/>
          </a:p>
          <a:p>
            <a:pPr marL="0" indent="0" algn="ctr">
              <a:buNone/>
            </a:pPr>
            <a:endParaRPr lang="en-US" sz="1800" dirty="0"/>
          </a:p>
          <a:p>
            <a:pPr marL="0" indent="0" algn="ctr">
              <a:buNone/>
            </a:pPr>
            <a:endParaRPr lang="en-US" sz="1800" dirty="0"/>
          </a:p>
        </p:txBody>
      </p:sp>
      <p:pic>
        <p:nvPicPr>
          <p:cNvPr id="5" name="Picture 4">
            <a:extLst>
              <a:ext uri="{FF2B5EF4-FFF2-40B4-BE49-F238E27FC236}">
                <a16:creationId xmlns:a16="http://schemas.microsoft.com/office/drawing/2014/main" id="{15C22DBB-83CF-4B03-3DE6-FEFA68FF53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535" y="3630168"/>
            <a:ext cx="2714625" cy="2714625"/>
          </a:xfrm>
          <a:prstGeom prst="rect">
            <a:avLst/>
          </a:prstGeom>
        </p:spPr>
      </p:pic>
    </p:spTree>
    <p:extLst>
      <p:ext uri="{BB962C8B-B14F-4D97-AF65-F5344CB8AC3E}">
        <p14:creationId xmlns:p14="http://schemas.microsoft.com/office/powerpoint/2010/main" val="265282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76D6AD-5184-F9AF-6C0F-528608FB42A8}"/>
              </a:ext>
            </a:extLst>
          </p:cNvPr>
          <p:cNvPicPr>
            <a:picLocks noChangeAspect="1"/>
          </p:cNvPicPr>
          <p:nvPr/>
        </p:nvPicPr>
        <p:blipFill>
          <a:blip r:embed="rId3"/>
          <a:stretch>
            <a:fillRect/>
          </a:stretch>
        </p:blipFill>
        <p:spPr>
          <a:xfrm>
            <a:off x="595417" y="585216"/>
            <a:ext cx="11001165" cy="4648279"/>
          </a:xfrm>
          <a:prstGeom prst="rect">
            <a:avLst/>
          </a:prstGeom>
        </p:spPr>
      </p:pic>
      <p:sp>
        <p:nvSpPr>
          <p:cNvPr id="10" name="TextBox 9">
            <a:extLst>
              <a:ext uri="{FF2B5EF4-FFF2-40B4-BE49-F238E27FC236}">
                <a16:creationId xmlns:a16="http://schemas.microsoft.com/office/drawing/2014/main" id="{EB4FA947-9FE4-1B48-6E6B-9D22C9AFE923}"/>
              </a:ext>
            </a:extLst>
          </p:cNvPr>
          <p:cNvSpPr txBox="1"/>
          <p:nvPr/>
        </p:nvSpPr>
        <p:spPr>
          <a:xfrm>
            <a:off x="3657863" y="5422392"/>
            <a:ext cx="4876271" cy="369332"/>
          </a:xfrm>
          <a:prstGeom prst="rect">
            <a:avLst/>
          </a:prstGeom>
          <a:solidFill>
            <a:schemeClr val="bg1"/>
          </a:solidFill>
        </p:spPr>
        <p:txBody>
          <a:bodyPr wrap="none" rtlCol="0">
            <a:spAutoFit/>
          </a:bodyPr>
          <a:lstStyle/>
          <a:p>
            <a:r>
              <a:rPr lang="de-DE" dirty="0"/>
              <a:t>https://huggingface.co/spaces/yuangongfdu/ltu-2</a:t>
            </a:r>
          </a:p>
        </p:txBody>
      </p:sp>
    </p:spTree>
    <p:extLst>
      <p:ext uri="{BB962C8B-B14F-4D97-AF65-F5344CB8AC3E}">
        <p14:creationId xmlns:p14="http://schemas.microsoft.com/office/powerpoint/2010/main" val="3173811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t="-19000" b="-1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AC7C-82F3-7412-6635-443EC640EE10}"/>
              </a:ext>
            </a:extLst>
          </p:cNvPr>
          <p:cNvSpPr>
            <a:spLocks noGrp="1"/>
          </p:cNvSpPr>
          <p:nvPr>
            <p:ph type="title"/>
          </p:nvPr>
        </p:nvSpPr>
        <p:spPr>
          <a:solidFill>
            <a:schemeClr val="bg1"/>
          </a:solidFill>
        </p:spPr>
        <p:txBody>
          <a:bodyPr/>
          <a:lstStyle/>
          <a:p>
            <a:r>
              <a:rPr lang="en-US" b="1" dirty="0"/>
              <a:t>Examples</a:t>
            </a:r>
          </a:p>
        </p:txBody>
      </p:sp>
      <p:sp>
        <p:nvSpPr>
          <p:cNvPr id="3" name="Content Placeholder 2">
            <a:extLst>
              <a:ext uri="{FF2B5EF4-FFF2-40B4-BE49-F238E27FC236}">
                <a16:creationId xmlns:a16="http://schemas.microsoft.com/office/drawing/2014/main" id="{A1D648E0-5101-3127-E8FA-B781B62FAE64}"/>
              </a:ext>
            </a:extLst>
          </p:cNvPr>
          <p:cNvSpPr>
            <a:spLocks noGrp="1"/>
          </p:cNvSpPr>
          <p:nvPr>
            <p:ph idx="1"/>
          </p:nvPr>
        </p:nvSpPr>
        <p:spPr>
          <a:solidFill>
            <a:schemeClr val="bg1"/>
          </a:solidFill>
        </p:spPr>
        <p:txBody>
          <a:bodyPr>
            <a:normAutofit fontScale="92500" lnSpcReduction="20000"/>
          </a:bodyPr>
          <a:lstStyle/>
          <a:p>
            <a:endParaRPr lang="en-US" sz="1800" dirty="0"/>
          </a:p>
          <a:p>
            <a:endParaRPr lang="en-US" sz="1800" dirty="0"/>
          </a:p>
          <a:p>
            <a:endParaRPr lang="en-US" sz="1800" dirty="0"/>
          </a:p>
          <a:p>
            <a:r>
              <a:rPr lang="en-US" sz="1800" dirty="0"/>
              <a:t>The audio clip contains a series of short, sharp, and repetitive sounds that are likely produced by a mechanical device. The sounds have a consistent pattern and rhythm, suggesting they may be part of a larger system or process. They also appear to be relatively loud and intense, which could indicate that the machine is operating at full capacity or under heavy load.</a:t>
            </a:r>
          </a:p>
          <a:p>
            <a:endParaRPr lang="en-US" sz="1800" dirty="0"/>
          </a:p>
          <a:p>
            <a:endParaRPr lang="en-US" sz="1800" dirty="0"/>
          </a:p>
          <a:p>
            <a:r>
              <a:rPr lang="en-US" sz="1800" dirty="0"/>
              <a:t>The audio clip contains a sound effect that is being created using a synthesizer. The sound starts with a low-pitched drone, followed by a series of rising and falling notes that create a melody. The sound gradually builds up in intensity before fading away.</a:t>
            </a:r>
          </a:p>
          <a:p>
            <a:endParaRPr lang="en-US" sz="1800" dirty="0"/>
          </a:p>
          <a:p>
            <a:endParaRPr lang="en-US" sz="1800" dirty="0"/>
          </a:p>
          <a:p>
            <a:r>
              <a:rPr lang="en-US" sz="1800" dirty="0"/>
              <a:t>The sound of a bicycle bell is heard, which indicates that someone is riding a bike. The sound starts with a short ring followed by a longer ring, indicating that the person is either signaling to pedestrians or other cyclists to move out of their way. The sound then fades away as the person continues on their ride.</a:t>
            </a:r>
            <a:endParaRPr lang="de-DE" sz="1800" dirty="0"/>
          </a:p>
        </p:txBody>
      </p:sp>
      <p:pic>
        <p:nvPicPr>
          <p:cNvPr id="4" name="bayle">
            <a:hlinkClick r:id="" action="ppaction://media"/>
            <a:extLst>
              <a:ext uri="{FF2B5EF4-FFF2-40B4-BE49-F238E27FC236}">
                <a16:creationId xmlns:a16="http://schemas.microsoft.com/office/drawing/2014/main" id="{2E59E9FC-81F4-A87D-44EC-81BE2AAE12F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2304" y="2026793"/>
            <a:ext cx="609600" cy="609600"/>
          </a:xfrm>
          <a:prstGeom prst="rect">
            <a:avLst/>
          </a:prstGeom>
        </p:spPr>
      </p:pic>
      <p:pic>
        <p:nvPicPr>
          <p:cNvPr id="5" name="bayle2">
            <a:hlinkClick r:id="" action="ppaction://media"/>
            <a:extLst>
              <a:ext uri="{FF2B5EF4-FFF2-40B4-BE49-F238E27FC236}">
                <a16:creationId xmlns:a16="http://schemas.microsoft.com/office/drawing/2014/main" id="{5FB6C544-DC2E-5872-58D0-526F1E25A12B}"/>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62304" y="3612008"/>
            <a:ext cx="609600" cy="609600"/>
          </a:xfrm>
          <a:prstGeom prst="rect">
            <a:avLst/>
          </a:prstGeom>
        </p:spPr>
      </p:pic>
      <p:pic>
        <p:nvPicPr>
          <p:cNvPr id="6" name="parm_de_nat1">
            <a:hlinkClick r:id="" action="ppaction://media"/>
            <a:extLst>
              <a:ext uri="{FF2B5EF4-FFF2-40B4-BE49-F238E27FC236}">
                <a16:creationId xmlns:a16="http://schemas.microsoft.com/office/drawing/2014/main" id="{19F75C52-219F-7C38-FB46-18B39684AC85}"/>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1162304" y="4894485"/>
            <a:ext cx="609600" cy="609600"/>
          </a:xfrm>
          <a:prstGeom prst="rect">
            <a:avLst/>
          </a:prstGeom>
        </p:spPr>
      </p:pic>
      <p:sp>
        <p:nvSpPr>
          <p:cNvPr id="7" name="TextBox 6">
            <a:extLst>
              <a:ext uri="{FF2B5EF4-FFF2-40B4-BE49-F238E27FC236}">
                <a16:creationId xmlns:a16="http://schemas.microsoft.com/office/drawing/2014/main" id="{ECE76C1F-3029-4FC1-15F6-B879FC2FEDCE}"/>
              </a:ext>
            </a:extLst>
          </p:cNvPr>
          <p:cNvSpPr txBox="1"/>
          <p:nvPr/>
        </p:nvSpPr>
        <p:spPr>
          <a:xfrm>
            <a:off x="1929384" y="2127222"/>
            <a:ext cx="5029200" cy="646331"/>
          </a:xfrm>
          <a:prstGeom prst="rect">
            <a:avLst/>
          </a:prstGeom>
          <a:noFill/>
        </p:spPr>
        <p:txBody>
          <a:bodyPr wrap="square" rtlCol="0">
            <a:spAutoFit/>
          </a:bodyPr>
          <a:lstStyle/>
          <a:p>
            <a:r>
              <a:rPr lang="de-DE" b="1" dirty="0"/>
              <a:t>François Bayle - l'Aventure du cri (1969) 2:10 - 2:20</a:t>
            </a:r>
          </a:p>
          <a:p>
            <a:endParaRPr lang="de-DE" dirty="0"/>
          </a:p>
        </p:txBody>
      </p:sp>
      <p:sp>
        <p:nvSpPr>
          <p:cNvPr id="8" name="TextBox 7">
            <a:extLst>
              <a:ext uri="{FF2B5EF4-FFF2-40B4-BE49-F238E27FC236}">
                <a16:creationId xmlns:a16="http://schemas.microsoft.com/office/drawing/2014/main" id="{D05EEEC2-4A07-E320-2939-D5DF8C10D7A7}"/>
              </a:ext>
            </a:extLst>
          </p:cNvPr>
          <p:cNvSpPr txBox="1"/>
          <p:nvPr/>
        </p:nvSpPr>
        <p:spPr>
          <a:xfrm>
            <a:off x="1929384" y="3761282"/>
            <a:ext cx="5029200" cy="646331"/>
          </a:xfrm>
          <a:prstGeom prst="rect">
            <a:avLst/>
          </a:prstGeom>
          <a:noFill/>
        </p:spPr>
        <p:txBody>
          <a:bodyPr wrap="square" rtlCol="0">
            <a:spAutoFit/>
          </a:bodyPr>
          <a:lstStyle/>
          <a:p>
            <a:r>
              <a:rPr lang="de-DE" b="1" dirty="0"/>
              <a:t>François Bayle - l'Aventure du cri (1969) 0:22 - 0:32</a:t>
            </a:r>
          </a:p>
          <a:p>
            <a:endParaRPr lang="de-DE" dirty="0"/>
          </a:p>
        </p:txBody>
      </p:sp>
      <p:sp>
        <p:nvSpPr>
          <p:cNvPr id="10" name="TextBox 9">
            <a:extLst>
              <a:ext uri="{FF2B5EF4-FFF2-40B4-BE49-F238E27FC236}">
                <a16:creationId xmlns:a16="http://schemas.microsoft.com/office/drawing/2014/main" id="{B94CD751-47F0-6DC8-C158-54F3F6F7EEAE}"/>
              </a:ext>
            </a:extLst>
          </p:cNvPr>
          <p:cNvSpPr txBox="1"/>
          <p:nvPr/>
        </p:nvSpPr>
        <p:spPr>
          <a:xfrm>
            <a:off x="1847088" y="5014619"/>
            <a:ext cx="8449056" cy="369332"/>
          </a:xfrm>
          <a:prstGeom prst="rect">
            <a:avLst/>
          </a:prstGeom>
          <a:noFill/>
        </p:spPr>
        <p:txBody>
          <a:bodyPr wrap="square" rtlCol="0">
            <a:spAutoFit/>
          </a:bodyPr>
          <a:lstStyle/>
          <a:p>
            <a:r>
              <a:rPr lang="de-DE" b="1" dirty="0"/>
              <a:t> Bernard Parmegiani - De Natura Sonorum - incidences / battements (1975) 0:00 – 0:10  </a:t>
            </a:r>
          </a:p>
        </p:txBody>
      </p:sp>
    </p:spTree>
    <p:extLst>
      <p:ext uri="{BB962C8B-B14F-4D97-AF65-F5344CB8AC3E}">
        <p14:creationId xmlns:p14="http://schemas.microsoft.com/office/powerpoint/2010/main" val="107323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8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414"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23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4"/>
                </p:tgtEl>
              </p:cMediaNode>
            </p:audio>
            <p:audio>
              <p:cMediaNode vol="80000">
                <p:cTn id="16" fill="hold" display="0">
                  <p:stCondLst>
                    <p:cond delay="indefinite"/>
                  </p:stCondLst>
                  <p:endCondLst>
                    <p:cond evt="onStopAudio" delay="0">
                      <p:tgtEl>
                        <p:sldTgt/>
                      </p:tgtEl>
                    </p:cond>
                  </p:endCondLst>
                </p:cTn>
                <p:tgtEl>
                  <p:spTgt spid="5"/>
                </p:tgtEl>
              </p:cMediaNode>
            </p:audio>
            <p:audio>
              <p:cMediaNode vol="80000">
                <p:cTn id="1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AC7C-82F3-7412-6635-443EC640EE10}"/>
              </a:ext>
            </a:extLst>
          </p:cNvPr>
          <p:cNvSpPr>
            <a:spLocks noGrp="1"/>
          </p:cNvSpPr>
          <p:nvPr>
            <p:ph type="title"/>
          </p:nvPr>
        </p:nvSpPr>
        <p:spPr>
          <a:solidFill>
            <a:schemeClr val="bg1"/>
          </a:solidFill>
        </p:spPr>
        <p:txBody>
          <a:bodyPr/>
          <a:lstStyle/>
          <a:p>
            <a:r>
              <a:rPr lang="en-US" b="1" dirty="0"/>
              <a:t>Spectromorphology?</a:t>
            </a:r>
          </a:p>
        </p:txBody>
      </p:sp>
      <p:sp>
        <p:nvSpPr>
          <p:cNvPr id="3" name="Content Placeholder 2">
            <a:extLst>
              <a:ext uri="{FF2B5EF4-FFF2-40B4-BE49-F238E27FC236}">
                <a16:creationId xmlns:a16="http://schemas.microsoft.com/office/drawing/2014/main" id="{A1D648E0-5101-3127-E8FA-B781B62FAE64}"/>
              </a:ext>
            </a:extLst>
          </p:cNvPr>
          <p:cNvSpPr>
            <a:spLocks noGrp="1"/>
          </p:cNvSpPr>
          <p:nvPr>
            <p:ph idx="1"/>
          </p:nvPr>
        </p:nvSpPr>
        <p:spPr>
          <a:solidFill>
            <a:schemeClr val="bg1"/>
          </a:solidFill>
        </p:spPr>
        <p:txBody>
          <a:bodyPr>
            <a:normAutofit lnSpcReduction="10000"/>
          </a:bodyPr>
          <a:lstStyle/>
          <a:p>
            <a:r>
              <a:rPr lang="en-US" sz="1800" dirty="0"/>
              <a:t>Introduced in 1997 by Dennis Smalley as an analytical theoretical framework for electroacoustic music</a:t>
            </a:r>
          </a:p>
          <a:p>
            <a:r>
              <a:rPr lang="en-US" sz="1800" dirty="0"/>
              <a:t>Used to describe and interpret the ways in which sounds are shaped and interact within a musical context</a:t>
            </a:r>
          </a:p>
          <a:p>
            <a:r>
              <a:rPr lang="en-US" sz="1800" dirty="0"/>
              <a:t>Particularly useful for analyzing complex, non-traditional musical forms, such as acousmatic and electroacoustic compositions, where traditional music theory may not fully apply</a:t>
            </a:r>
            <a:endParaRPr lang="de-DE" sz="1800" dirty="0"/>
          </a:p>
          <a:p>
            <a:r>
              <a:rPr lang="en-US" sz="1800" dirty="0"/>
              <a:t>Relies on a specialized </a:t>
            </a:r>
            <a:r>
              <a:rPr lang="en-US" sz="1800" b="1" dirty="0"/>
              <a:t>vocabulary to describe the characteristics </a:t>
            </a:r>
            <a:r>
              <a:rPr lang="en-US" sz="1800" dirty="0"/>
              <a:t>and behaviors of sound</a:t>
            </a:r>
          </a:p>
          <a:p>
            <a:r>
              <a:rPr lang="en-US" sz="1800" dirty="0"/>
              <a:t>Focuses on the perceptual aspects of how sound evolves and interacts within a piece of music</a:t>
            </a:r>
          </a:p>
          <a:p>
            <a:r>
              <a:rPr lang="en-US" sz="1800" dirty="0"/>
              <a:t>Key categories of descriptive terms in spectromorphology</a:t>
            </a:r>
          </a:p>
          <a:p>
            <a:pPr lvl="1"/>
            <a:r>
              <a:rPr lang="en-US" sz="1800" dirty="0"/>
              <a:t>Spectral Terms</a:t>
            </a:r>
          </a:p>
          <a:p>
            <a:pPr lvl="1"/>
            <a:r>
              <a:rPr lang="en-US" sz="1800" dirty="0"/>
              <a:t>Morphological Terms</a:t>
            </a:r>
          </a:p>
          <a:p>
            <a:pPr lvl="1"/>
            <a:r>
              <a:rPr lang="de-DE" sz="1800" dirty="0"/>
              <a:t>Behavioral Terms</a:t>
            </a:r>
          </a:p>
          <a:p>
            <a:pPr lvl="1"/>
            <a:r>
              <a:rPr lang="de-DE" sz="1800" dirty="0"/>
              <a:t>Source-Cause Terms</a:t>
            </a:r>
          </a:p>
          <a:p>
            <a:pPr marL="457200" lvl="1" indent="0">
              <a:buNone/>
            </a:pPr>
            <a:endParaRPr lang="de-DE" sz="1800" dirty="0"/>
          </a:p>
          <a:p>
            <a:pPr marL="0" indent="0">
              <a:buNone/>
            </a:pPr>
            <a:r>
              <a:rPr lang="en-US" sz="1800" b="1" dirty="0"/>
              <a:t>What are the capabilities of systems similar to LTU-AS in a spectromorphological context</a:t>
            </a:r>
            <a:r>
              <a:rPr lang="de-DE" sz="1800" b="1" dirty="0"/>
              <a:t>? </a:t>
            </a:r>
          </a:p>
        </p:txBody>
      </p:sp>
    </p:spTree>
    <p:extLst>
      <p:ext uri="{BB962C8B-B14F-4D97-AF65-F5344CB8AC3E}">
        <p14:creationId xmlns:p14="http://schemas.microsoft.com/office/powerpoint/2010/main" val="120331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D648E0-5101-3127-E8FA-B781B62FAE64}"/>
              </a:ext>
            </a:extLst>
          </p:cNvPr>
          <p:cNvSpPr>
            <a:spLocks noGrp="1"/>
          </p:cNvSpPr>
          <p:nvPr>
            <p:ph idx="1"/>
          </p:nvPr>
        </p:nvSpPr>
        <p:spPr>
          <a:xfrm>
            <a:off x="838200" y="365760"/>
            <a:ext cx="10515600" cy="5811203"/>
          </a:xfrm>
          <a:solidFill>
            <a:schemeClr val="bg1"/>
          </a:solidFill>
        </p:spPr>
        <p:txBody>
          <a:bodyPr>
            <a:noAutofit/>
          </a:bodyPr>
          <a:lstStyle/>
          <a:p>
            <a:r>
              <a:rPr lang="en-US" sz="1800" b="1" dirty="0"/>
              <a:t>Spectral Terms</a:t>
            </a:r>
            <a:r>
              <a:rPr lang="en-US" sz="1800" dirty="0"/>
              <a:t>:</a:t>
            </a:r>
          </a:p>
          <a:p>
            <a:pPr lvl="1"/>
            <a:r>
              <a:rPr lang="en-US" sz="1800" dirty="0"/>
              <a:t>Brightness/Darkness: Referring to the high or low frequency content of a sound.</a:t>
            </a:r>
          </a:p>
          <a:p>
            <a:pPr lvl="1"/>
            <a:r>
              <a:rPr lang="en-US" sz="1800" dirty="0"/>
              <a:t>Density: The concentration of frequencies within the spectrum.</a:t>
            </a:r>
          </a:p>
          <a:p>
            <a:pPr lvl="1"/>
            <a:r>
              <a:rPr lang="en-US" sz="1800" dirty="0"/>
              <a:t>Texture: The layering or blending of different spectral elements.</a:t>
            </a:r>
          </a:p>
          <a:p>
            <a:r>
              <a:rPr lang="en-US" sz="1800" b="1" dirty="0"/>
              <a:t>Morphological Terms</a:t>
            </a:r>
            <a:r>
              <a:rPr lang="en-US" sz="1800" dirty="0"/>
              <a:t>:</a:t>
            </a:r>
          </a:p>
          <a:p>
            <a:pPr lvl="1"/>
            <a:r>
              <a:rPr lang="en-US" sz="1800" dirty="0"/>
              <a:t>Attack: The onset of a sound, which can be sharp, soft, gradual, etc.</a:t>
            </a:r>
          </a:p>
          <a:p>
            <a:pPr lvl="1"/>
            <a:r>
              <a:rPr lang="en-US" sz="1800" dirty="0"/>
              <a:t>Decay: The fading or termination of a sound.</a:t>
            </a:r>
          </a:p>
          <a:p>
            <a:pPr lvl="1"/>
            <a:r>
              <a:rPr lang="en-US" sz="1800" dirty="0"/>
              <a:t>Growth: The development or increase in a sound’s intensity or complexity over time.</a:t>
            </a:r>
          </a:p>
          <a:p>
            <a:pPr lvl="1"/>
            <a:r>
              <a:rPr lang="en-US" sz="1800" dirty="0"/>
              <a:t>Gesture: The dynamic movement of sound, often perceived as having a physical or directional component.</a:t>
            </a:r>
          </a:p>
          <a:p>
            <a:r>
              <a:rPr lang="en-US" sz="1800" b="1" dirty="0"/>
              <a:t>Behavioral Terms</a:t>
            </a:r>
            <a:r>
              <a:rPr lang="en-US" sz="1800" dirty="0"/>
              <a:t>:</a:t>
            </a:r>
          </a:p>
          <a:p>
            <a:pPr lvl="1"/>
            <a:r>
              <a:rPr lang="en-US" sz="1800" dirty="0"/>
              <a:t>Motion: The perceived movement of sound in space or its evolution over time.</a:t>
            </a:r>
          </a:p>
          <a:p>
            <a:pPr lvl="1"/>
            <a:r>
              <a:rPr lang="en-US" sz="1800" dirty="0"/>
              <a:t>Flow: How smoothly or abruptly a sound transitions or changes.</a:t>
            </a:r>
          </a:p>
          <a:p>
            <a:pPr lvl="1"/>
            <a:r>
              <a:rPr lang="en-US" sz="1800" dirty="0"/>
              <a:t>Grain: The perceived texture or granularity of a sound.</a:t>
            </a:r>
          </a:p>
          <a:p>
            <a:r>
              <a:rPr lang="en-US" sz="1800" b="1" dirty="0"/>
              <a:t>Source-Cause Terms</a:t>
            </a:r>
            <a:r>
              <a:rPr lang="en-US" sz="1800" dirty="0"/>
              <a:t>:</a:t>
            </a:r>
          </a:p>
          <a:p>
            <a:pPr lvl="1"/>
            <a:r>
              <a:rPr lang="en-US" sz="1800" dirty="0"/>
              <a:t>Mimesis: The imitation of real-world sounds.</a:t>
            </a:r>
          </a:p>
          <a:p>
            <a:pPr lvl="1"/>
            <a:r>
              <a:rPr lang="en-US" sz="1800" dirty="0"/>
              <a:t>Immateriality: Describing sounds that do not suggest a clear physical source.</a:t>
            </a:r>
            <a:endParaRPr lang="de-DE" sz="1800" dirty="0"/>
          </a:p>
        </p:txBody>
      </p:sp>
    </p:spTree>
    <p:extLst>
      <p:ext uri="{BB962C8B-B14F-4D97-AF65-F5344CB8AC3E}">
        <p14:creationId xmlns:p14="http://schemas.microsoft.com/office/powerpoint/2010/main" val="427050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AC7C-82F3-7412-6635-443EC640EE10}"/>
              </a:ext>
            </a:extLst>
          </p:cNvPr>
          <p:cNvSpPr>
            <a:spLocks noGrp="1"/>
          </p:cNvSpPr>
          <p:nvPr>
            <p:ph type="title"/>
          </p:nvPr>
        </p:nvSpPr>
        <p:spPr>
          <a:solidFill>
            <a:schemeClr val="bg1"/>
          </a:solidFill>
        </p:spPr>
        <p:txBody>
          <a:bodyPr/>
          <a:lstStyle/>
          <a:p>
            <a:r>
              <a:rPr lang="en-US" b="1" dirty="0"/>
              <a:t>What are multimodal LLMs?</a:t>
            </a:r>
          </a:p>
        </p:txBody>
      </p:sp>
      <p:sp>
        <p:nvSpPr>
          <p:cNvPr id="3" name="Content Placeholder 2">
            <a:extLst>
              <a:ext uri="{FF2B5EF4-FFF2-40B4-BE49-F238E27FC236}">
                <a16:creationId xmlns:a16="http://schemas.microsoft.com/office/drawing/2014/main" id="{A1D648E0-5101-3127-E8FA-B781B62FAE64}"/>
              </a:ext>
            </a:extLst>
          </p:cNvPr>
          <p:cNvSpPr>
            <a:spLocks noGrp="1"/>
          </p:cNvSpPr>
          <p:nvPr>
            <p:ph idx="1"/>
          </p:nvPr>
        </p:nvSpPr>
        <p:spPr>
          <a:solidFill>
            <a:schemeClr val="bg1"/>
          </a:solidFill>
        </p:spPr>
        <p:txBody>
          <a:bodyPr>
            <a:normAutofit lnSpcReduction="10000"/>
          </a:bodyPr>
          <a:lstStyle/>
          <a:p>
            <a:r>
              <a:rPr lang="de-DE" sz="1800" dirty="0"/>
              <a:t>„Classic“ LLMs </a:t>
            </a:r>
            <a:r>
              <a:rPr lang="en-US" sz="1800" dirty="0"/>
              <a:t>are</a:t>
            </a:r>
            <a:r>
              <a:rPr lang="de-DE" sz="1800" dirty="0"/>
              <a:t> token </a:t>
            </a:r>
            <a:r>
              <a:rPr lang="en-US" sz="1800" dirty="0"/>
              <a:t>predictors</a:t>
            </a:r>
          </a:p>
          <a:p>
            <a:r>
              <a:rPr lang="de-DE" sz="1800" dirty="0"/>
              <a:t>Token = </a:t>
            </a:r>
            <a:r>
              <a:rPr lang="en-US" sz="1800" dirty="0"/>
              <a:t>flexible unit that can represent a subword, a word, or even a character</a:t>
            </a:r>
          </a:p>
          <a:p>
            <a:r>
              <a:rPr lang="en-US" sz="1800" dirty="0"/>
              <a:t>Common words like "the" or "is" might be a single token, less common or compound words might be broken down into multiple tokens (e.g., "unhappiness" might be tokenized as "un", "happi", and "ness")</a:t>
            </a:r>
            <a:endParaRPr lang="de-DE" sz="1800" dirty="0"/>
          </a:p>
          <a:p>
            <a:endParaRPr lang="de-DE" sz="1800" dirty="0"/>
          </a:p>
          <a:p>
            <a:pPr marL="0" indent="0">
              <a:buNone/>
            </a:pPr>
            <a:r>
              <a:rPr lang="en-US" sz="1800" b="1" i="1" dirty="0"/>
              <a:t>When I hear rain on my roof, I _______ in my kitchen.</a:t>
            </a:r>
          </a:p>
          <a:p>
            <a:pPr marL="0" indent="0">
              <a:buNone/>
            </a:pPr>
            <a:endParaRPr lang="en-US" sz="1800" dirty="0"/>
          </a:p>
          <a:p>
            <a:pPr marL="0" indent="0">
              <a:buNone/>
            </a:pPr>
            <a:r>
              <a:rPr lang="en-US" sz="1800" b="1" dirty="0"/>
              <a:t>Probability 	Token(s)</a:t>
            </a:r>
          </a:p>
          <a:p>
            <a:pPr marL="0" indent="0">
              <a:buNone/>
            </a:pPr>
            <a:r>
              <a:rPr lang="en-US" sz="1800" dirty="0"/>
              <a:t>9.4% 		cook soup</a:t>
            </a:r>
          </a:p>
          <a:p>
            <a:pPr marL="0" indent="0">
              <a:buNone/>
            </a:pPr>
            <a:r>
              <a:rPr lang="en-US" sz="1800" dirty="0"/>
              <a:t>5.2% 		warm up a kettle</a:t>
            </a:r>
          </a:p>
          <a:p>
            <a:pPr marL="0" indent="0">
              <a:buNone/>
            </a:pPr>
            <a:r>
              <a:rPr lang="en-US" sz="1800" dirty="0"/>
              <a:t>3.6% 		cower</a:t>
            </a:r>
          </a:p>
          <a:p>
            <a:pPr marL="0" indent="0">
              <a:buNone/>
            </a:pPr>
            <a:r>
              <a:rPr lang="en-US" sz="1800" dirty="0"/>
              <a:t>2.5% 		nap</a:t>
            </a:r>
          </a:p>
          <a:p>
            <a:pPr marL="0" indent="0">
              <a:buNone/>
            </a:pPr>
            <a:r>
              <a:rPr lang="en-US" sz="1800" dirty="0"/>
              <a:t>2.2% 		relax</a:t>
            </a:r>
            <a:endParaRPr lang="de-DE" sz="1800" dirty="0"/>
          </a:p>
        </p:txBody>
      </p:sp>
    </p:spTree>
    <p:extLst>
      <p:ext uri="{BB962C8B-B14F-4D97-AF65-F5344CB8AC3E}">
        <p14:creationId xmlns:p14="http://schemas.microsoft.com/office/powerpoint/2010/main" val="268924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D648E0-5101-3127-E8FA-B781B62FAE64}"/>
              </a:ext>
            </a:extLst>
          </p:cNvPr>
          <p:cNvSpPr>
            <a:spLocks noGrp="1"/>
          </p:cNvSpPr>
          <p:nvPr>
            <p:ph idx="1"/>
          </p:nvPr>
        </p:nvSpPr>
        <p:spPr>
          <a:xfrm>
            <a:off x="838200" y="365760"/>
            <a:ext cx="10515600" cy="5811203"/>
          </a:xfrm>
          <a:solidFill>
            <a:schemeClr val="bg1"/>
          </a:solidFill>
        </p:spPr>
        <p:txBody>
          <a:bodyPr>
            <a:noAutofit/>
          </a:bodyPr>
          <a:lstStyle/>
          <a:p>
            <a:r>
              <a:rPr lang="en-US" sz="1800" dirty="0"/>
              <a:t>"How much does each other token of input affect the interpretation of this token?“</a:t>
            </a:r>
          </a:p>
          <a:p>
            <a:pPr marL="0" indent="0">
              <a:buNone/>
            </a:pPr>
            <a:r>
              <a:rPr lang="en-US" sz="1800" dirty="0"/>
              <a:t>=&gt; </a:t>
            </a:r>
            <a:r>
              <a:rPr lang="en-US" sz="1800" b="1" dirty="0"/>
              <a:t>Self-Attention</a:t>
            </a:r>
          </a:p>
        </p:txBody>
      </p:sp>
      <p:pic>
        <p:nvPicPr>
          <p:cNvPr id="7" name="Picture 6">
            <a:extLst>
              <a:ext uri="{FF2B5EF4-FFF2-40B4-BE49-F238E27FC236}">
                <a16:creationId xmlns:a16="http://schemas.microsoft.com/office/drawing/2014/main" id="{71D510F3-2D82-CFD2-F005-E6A6716E4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850" y="1217268"/>
            <a:ext cx="7984299" cy="4849967"/>
          </a:xfrm>
          <a:prstGeom prst="rect">
            <a:avLst/>
          </a:prstGeom>
        </p:spPr>
      </p:pic>
    </p:spTree>
    <p:extLst>
      <p:ext uri="{BB962C8B-B14F-4D97-AF65-F5344CB8AC3E}">
        <p14:creationId xmlns:p14="http://schemas.microsoft.com/office/powerpoint/2010/main" val="878078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13835</TotalTime>
  <Words>2205</Words>
  <Application>Microsoft Office PowerPoint</Application>
  <PresentationFormat>Widescreen</PresentationFormat>
  <Paragraphs>198</Paragraphs>
  <Slides>31</Slides>
  <Notes>0</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Dubai</vt:lpstr>
      <vt:lpstr>Office Theme</vt:lpstr>
      <vt:lpstr>Exploring Electroacoustic Music Analysis with Multimodal Large Language Models</vt:lpstr>
      <vt:lpstr>Personal Background (in AI/ML)</vt:lpstr>
      <vt:lpstr>Analyzing Music with Large Language Models (LLMs)</vt:lpstr>
      <vt:lpstr>PowerPoint Presentation</vt:lpstr>
      <vt:lpstr>Examples</vt:lpstr>
      <vt:lpstr>Spectromorphology?</vt:lpstr>
      <vt:lpstr>PowerPoint Presentation</vt:lpstr>
      <vt:lpstr>What are multimodal LLMs?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Datasets (over 1m examples total)</vt:lpstr>
      <vt:lpstr>AQA LLM Training</vt:lpstr>
      <vt:lpstr>PowerPoint Presentation</vt:lpstr>
      <vt:lpstr>What exactly are we getting as the output?</vt:lpstr>
      <vt:lpstr>Another options?</vt:lpstr>
      <vt:lpstr>PowerPoint Presentation</vt:lpstr>
      <vt:lpstr>Evaluation of multimodal LLMs for analysis?</vt:lpstr>
      <vt:lpstr>PowerPoint Presentation</vt:lpstr>
      <vt:lpstr>Problems</vt:lpstr>
      <vt:lpstr>PowerPoint Presentation</vt:lpstr>
      <vt:lpstr>Solutions?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Egor Poliakov</dc:creator>
  <cp:lastModifiedBy>Egor Poliakov</cp:lastModifiedBy>
  <cp:revision>34</cp:revision>
  <dcterms:created xsi:type="dcterms:W3CDTF">2024-08-29T08:48:04Z</dcterms:created>
  <dcterms:modified xsi:type="dcterms:W3CDTF">2024-09-07T23:23:25Z</dcterms:modified>
</cp:coreProperties>
</file>